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tiff" ContentType="image/tiff"/>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355" r:id="rId2"/>
    <p:sldId id="414" r:id="rId3"/>
    <p:sldId id="323" r:id="rId4"/>
    <p:sldId id="415" r:id="rId5"/>
    <p:sldId id="421" r:id="rId6"/>
    <p:sldId id="368" r:id="rId7"/>
    <p:sldId id="398" r:id="rId8"/>
    <p:sldId id="417" r:id="rId9"/>
    <p:sldId id="422" r:id="rId10"/>
    <p:sldId id="419" r:id="rId11"/>
    <p:sldId id="403" r:id="rId12"/>
    <p:sldId id="409" r:id="rId13"/>
    <p:sldId id="423" r:id="rId14"/>
    <p:sldId id="410" r:id="rId15"/>
    <p:sldId id="411" r:id="rId16"/>
    <p:sldId id="424" r:id="rId17"/>
    <p:sldId id="412" r:id="rId18"/>
    <p:sldId id="413" r:id="rId19"/>
    <p:sldId id="408" r:id="rId20"/>
    <p:sldId id="404" r:id="rId21"/>
    <p:sldId id="405" r:id="rId22"/>
    <p:sldId id="406" r:id="rId23"/>
    <p:sldId id="407" r:id="rId24"/>
    <p:sldId id="402" r:id="rId25"/>
  </p:sldIdLst>
  <p:sldSz cx="9144000" cy="6858000" type="screen4x3"/>
  <p:notesSz cx="9926638" cy="67976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41">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4922" autoAdjust="0"/>
  </p:normalViewPr>
  <p:slideViewPr>
    <p:cSldViewPr>
      <p:cViewPr varScale="1">
        <p:scale>
          <a:sx n="62" d="100"/>
          <a:sy n="62" d="100"/>
        </p:scale>
        <p:origin x="-900" y="-84"/>
      </p:cViewPr>
      <p:guideLst>
        <p:guide orient="horz" pos="2160"/>
        <p:guide pos="2880"/>
      </p:guideLst>
    </p:cSldViewPr>
  </p:slideViewPr>
  <p:outlineViewPr>
    <p:cViewPr>
      <p:scale>
        <a:sx n="33" d="100"/>
        <a:sy n="33" d="100"/>
      </p:scale>
      <p:origin x="0" y="35226"/>
    </p:cViewPr>
  </p:outlineViewPr>
  <p:notesTextViewPr>
    <p:cViewPr>
      <p:scale>
        <a:sx n="1" d="1"/>
        <a:sy n="1" d="1"/>
      </p:scale>
      <p:origin x="0" y="0"/>
    </p:cViewPr>
  </p:notesTextViewPr>
  <p:sorterViewPr>
    <p:cViewPr>
      <p:scale>
        <a:sx n="100" d="100"/>
        <a:sy n="100" d="100"/>
      </p:scale>
      <p:origin x="0" y="3738"/>
    </p:cViewPr>
  </p:sorterViewPr>
  <p:notesViewPr>
    <p:cSldViewPr>
      <p:cViewPr varScale="1">
        <p:scale>
          <a:sx n="96" d="100"/>
          <a:sy n="96" d="100"/>
        </p:scale>
        <p:origin x="-114" y="-366"/>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 Id="rId4"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4302126" cy="3397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BE"/>
          </a:p>
        </p:txBody>
      </p:sp>
      <p:sp>
        <p:nvSpPr>
          <p:cNvPr id="3" name="Espace réservé de la date 2"/>
          <p:cNvSpPr>
            <a:spLocks noGrp="1"/>
          </p:cNvSpPr>
          <p:nvPr>
            <p:ph type="dt" sz="quarter" idx="1"/>
          </p:nvPr>
        </p:nvSpPr>
        <p:spPr>
          <a:xfrm>
            <a:off x="5622925" y="1"/>
            <a:ext cx="4302126" cy="3397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FA931D6-F976-4669-A2D1-87C873FF00DA}" type="datetimeFigureOut">
              <a:rPr lang="fr-BE"/>
              <a:pPr>
                <a:defRPr/>
              </a:pPr>
              <a:t>9/11/2016</a:t>
            </a:fld>
            <a:endParaRPr lang="fr-BE"/>
          </a:p>
        </p:txBody>
      </p:sp>
      <p:sp>
        <p:nvSpPr>
          <p:cNvPr id="4" name="Espace réservé du pied de page 3"/>
          <p:cNvSpPr>
            <a:spLocks noGrp="1"/>
          </p:cNvSpPr>
          <p:nvPr>
            <p:ph type="ftr" sz="quarter" idx="2"/>
          </p:nvPr>
        </p:nvSpPr>
        <p:spPr>
          <a:xfrm>
            <a:off x="0" y="6456363"/>
            <a:ext cx="4302126" cy="3397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fr-BE" smtClean="0"/>
              <a:t>Journées nationales 17 novembre 2016 - étude Cancer du sein et emploi - Ph. Mairiaux</a:t>
            </a:r>
            <a:endParaRPr lang="fr-BE" dirty="0"/>
          </a:p>
        </p:txBody>
      </p:sp>
      <p:sp>
        <p:nvSpPr>
          <p:cNvPr id="5" name="Espace réservé du numéro de diapositive 4"/>
          <p:cNvSpPr>
            <a:spLocks noGrp="1"/>
          </p:cNvSpPr>
          <p:nvPr>
            <p:ph type="sldNum" sz="quarter" idx="3"/>
          </p:nvPr>
        </p:nvSpPr>
        <p:spPr>
          <a:xfrm>
            <a:off x="5622925" y="6456363"/>
            <a:ext cx="4302126" cy="3397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D7E85F8-9E94-44B3-88D6-A855A4A7066A}" type="slidenum">
              <a:rPr lang="fr-BE"/>
              <a:pPr>
                <a:defRPr/>
              </a:pPr>
              <a:t>‹N°›</a:t>
            </a:fld>
            <a:endParaRPr lang="fr-BE"/>
          </a:p>
        </p:txBody>
      </p:sp>
    </p:spTree>
    <p:extLst>
      <p:ext uri="{BB962C8B-B14F-4D97-AF65-F5344CB8AC3E}">
        <p14:creationId xmlns:p14="http://schemas.microsoft.com/office/powerpoint/2010/main" val="15908643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4302126" cy="3397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Espace réservé de la date 2"/>
          <p:cNvSpPr>
            <a:spLocks noGrp="1"/>
          </p:cNvSpPr>
          <p:nvPr>
            <p:ph type="dt" idx="1"/>
          </p:nvPr>
        </p:nvSpPr>
        <p:spPr>
          <a:xfrm>
            <a:off x="5622925" y="1"/>
            <a:ext cx="4302126" cy="3397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F77C7A4-6582-4564-A350-086A7B5EAE99}" type="datetimeFigureOut">
              <a:rPr lang="en-GB"/>
              <a:pPr>
                <a:defRPr/>
              </a:pPr>
              <a:t>09/11/2016</a:t>
            </a:fld>
            <a:endParaRPr lang="en-GB"/>
          </a:p>
        </p:txBody>
      </p:sp>
      <p:sp>
        <p:nvSpPr>
          <p:cNvPr id="4" name="Espace réservé de l'image des diapositives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Espace réservé des commentaires 4"/>
          <p:cNvSpPr>
            <a:spLocks noGrp="1"/>
          </p:cNvSpPr>
          <p:nvPr>
            <p:ph type="body" sz="quarter" idx="3"/>
          </p:nvPr>
        </p:nvSpPr>
        <p:spPr>
          <a:xfrm>
            <a:off x="992188" y="3228976"/>
            <a:ext cx="7942263" cy="3059113"/>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en-GB" noProof="0"/>
          </a:p>
        </p:txBody>
      </p:sp>
      <p:sp>
        <p:nvSpPr>
          <p:cNvPr id="6" name="Espace réservé du pied de page 5"/>
          <p:cNvSpPr>
            <a:spLocks noGrp="1"/>
          </p:cNvSpPr>
          <p:nvPr>
            <p:ph type="ftr" sz="quarter" idx="4"/>
          </p:nvPr>
        </p:nvSpPr>
        <p:spPr>
          <a:xfrm>
            <a:off x="0" y="6456363"/>
            <a:ext cx="4302126" cy="3397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fr-BE" smtClean="0"/>
              <a:t>Journées nationales 17 novembre 2016 - étude Cancer du sein et emploi - Ph. Mairiaux</a:t>
            </a:r>
            <a:endParaRPr lang="en-GB" dirty="0"/>
          </a:p>
        </p:txBody>
      </p:sp>
      <p:sp>
        <p:nvSpPr>
          <p:cNvPr id="7" name="Espace réservé du numéro de diapositive 6"/>
          <p:cNvSpPr>
            <a:spLocks noGrp="1"/>
          </p:cNvSpPr>
          <p:nvPr>
            <p:ph type="sldNum" sz="quarter" idx="5"/>
          </p:nvPr>
        </p:nvSpPr>
        <p:spPr>
          <a:xfrm>
            <a:off x="5622925" y="6456363"/>
            <a:ext cx="4302126" cy="3397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AC84C0A-0E2F-4FCB-AC12-960678908885}" type="slidenum">
              <a:rPr lang="en-GB"/>
              <a:pPr>
                <a:defRPr/>
              </a:pPr>
              <a:t>‹N°›</a:t>
            </a:fld>
            <a:endParaRPr lang="en-GB"/>
          </a:p>
        </p:txBody>
      </p:sp>
    </p:spTree>
    <p:extLst>
      <p:ext uri="{BB962C8B-B14F-4D97-AF65-F5344CB8AC3E}">
        <p14:creationId xmlns:p14="http://schemas.microsoft.com/office/powerpoint/2010/main" val="1225262874"/>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BE" sz="1400" noProof="0" dirty="0" smtClean="0"/>
          </a:p>
        </p:txBody>
      </p:sp>
      <p:sp>
        <p:nvSpPr>
          <p:cNvPr id="1638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B3E660-3269-4A98-BD2F-6DBD69026274}" type="slidenum">
              <a:rPr lang="fr-FR" smtClean="0">
                <a:solidFill>
                  <a:srgbClr val="000000"/>
                </a:solidFill>
              </a:rPr>
              <a:pPr/>
              <a:t>1</a:t>
            </a:fld>
            <a:endParaRPr lang="fr-FR" dirty="0" smtClean="0">
              <a:solidFill>
                <a:srgbClr val="000000"/>
              </a:solidFill>
            </a:endParaRPr>
          </a:p>
        </p:txBody>
      </p:sp>
      <p:sp>
        <p:nvSpPr>
          <p:cNvPr id="16388" name="Espace réservé du pied de page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fr-BE" smtClean="0">
                <a:solidFill>
                  <a:srgbClr val="000000"/>
                </a:solidFill>
              </a:rPr>
              <a:t>Journées nationales 17 novembre 2016 - étude Cancer du sein et emploi - Ph. Mairiaux</a:t>
            </a:r>
            <a:endParaRPr lang="fr-FR" dirty="0" smtClean="0">
              <a:solidFill>
                <a:srgbClr val="000000"/>
              </a:solidFill>
            </a:endParaRPr>
          </a:p>
        </p:txBody>
      </p:sp>
    </p:spTree>
    <p:extLst>
      <p:ext uri="{BB962C8B-B14F-4D97-AF65-F5344CB8AC3E}">
        <p14:creationId xmlns:p14="http://schemas.microsoft.com/office/powerpoint/2010/main" val="3858377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pied de page 3"/>
          <p:cNvSpPr>
            <a:spLocks noGrp="1"/>
          </p:cNvSpPr>
          <p:nvPr>
            <p:ph type="ftr" sz="quarter" idx="10"/>
          </p:nvPr>
        </p:nvSpPr>
        <p:spPr/>
        <p:txBody>
          <a:bodyPr/>
          <a:lstStyle/>
          <a:p>
            <a:pPr>
              <a:defRPr/>
            </a:pPr>
            <a:r>
              <a:rPr lang="fr-BE" smtClean="0"/>
              <a:t>Journées nationales 17 novembre 2016 - étude Cancer du sein et emploi - Ph. Mairiaux</a:t>
            </a:r>
            <a:endParaRPr lang="en-GB" dirty="0"/>
          </a:p>
        </p:txBody>
      </p:sp>
      <p:sp>
        <p:nvSpPr>
          <p:cNvPr id="5" name="Espace réservé du numéro de diapositive 4"/>
          <p:cNvSpPr>
            <a:spLocks noGrp="1"/>
          </p:cNvSpPr>
          <p:nvPr>
            <p:ph type="sldNum" sz="quarter" idx="11"/>
          </p:nvPr>
        </p:nvSpPr>
        <p:spPr/>
        <p:txBody>
          <a:bodyPr/>
          <a:lstStyle/>
          <a:p>
            <a:pPr>
              <a:defRPr/>
            </a:pPr>
            <a:fld id="{0AC84C0A-0E2F-4FCB-AC12-960678908885}" type="slidenum">
              <a:rPr lang="en-GB" smtClean="0"/>
              <a:pPr>
                <a:defRPr/>
              </a:pPr>
              <a:t>10</a:t>
            </a:fld>
            <a:endParaRPr lang="en-GB"/>
          </a:p>
        </p:txBody>
      </p:sp>
    </p:spTree>
    <p:extLst>
      <p:ext uri="{BB962C8B-B14F-4D97-AF65-F5344CB8AC3E}">
        <p14:creationId xmlns:p14="http://schemas.microsoft.com/office/powerpoint/2010/main" val="2192198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be/url?sa=i&amp;rct=j&amp;q=&amp;esrc=s&amp;frm=1&amp;source=images&amp;cd=&amp;cad=rja&amp;uact=8&amp;ved=0CAcQjRxqFQoTCJGwo5v5pccCFUGJGgodU4wAWA&amp;url=http://www.kbs-frb.be/fund.aspx?id=293813&amp;langtype=2067&amp;ei=YX7MVdH7FMGSatOYgsAF&amp;bvm=bv.99804247,d.d2s&amp;psig=AFQjCNFhrjjGsxXZqKtLbDLVXUzBnaBXAw&amp;ust=1439551456111379"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11" name="Rectangle à coins arrondis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12" name="Rectangle à coins arrondis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fr-FR" smtClean="0"/>
              <a:t>Cliquez pour modifier le style du titre</a:t>
            </a:r>
            <a:endParaRPr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17" name="Espace réservé de la date 27"/>
          <p:cNvSpPr>
            <a:spLocks noGrp="1"/>
          </p:cNvSpPr>
          <p:nvPr>
            <p:ph type="dt" sz="half" idx="10"/>
          </p:nvPr>
        </p:nvSpPr>
        <p:spPr>
          <a:xfrm>
            <a:off x="6705600" y="4206875"/>
            <a:ext cx="960438" cy="457200"/>
          </a:xfrm>
        </p:spPr>
        <p:txBody>
          <a:bodyPr/>
          <a:lstStyle>
            <a:lvl1pPr>
              <a:defRPr/>
            </a:lvl1pPr>
          </a:lstStyle>
          <a:p>
            <a:pPr>
              <a:defRPr/>
            </a:pPr>
            <a:endParaRPr lang="fr-BE"/>
          </a:p>
        </p:txBody>
      </p:sp>
      <p:sp>
        <p:nvSpPr>
          <p:cNvPr id="18" name="Espace réservé du pied de page 16"/>
          <p:cNvSpPr>
            <a:spLocks noGrp="1"/>
          </p:cNvSpPr>
          <p:nvPr>
            <p:ph type="ftr" sz="quarter" idx="11"/>
          </p:nvPr>
        </p:nvSpPr>
        <p:spPr>
          <a:xfrm>
            <a:off x="5410200" y="4205288"/>
            <a:ext cx="1295400" cy="457200"/>
          </a:xfrm>
        </p:spPr>
        <p:txBody>
          <a:bodyPr/>
          <a:lstStyle>
            <a:lvl1pPr>
              <a:defRPr/>
            </a:lvl1pPr>
          </a:lstStyle>
          <a:p>
            <a:pPr>
              <a:defRPr/>
            </a:pPr>
            <a:endParaRPr lang="fr-BE"/>
          </a:p>
        </p:txBody>
      </p:sp>
      <p:sp>
        <p:nvSpPr>
          <p:cNvPr id="19" name="Espace réservé du numéro de diapositive 28"/>
          <p:cNvSpPr>
            <a:spLocks noGrp="1"/>
          </p:cNvSpPr>
          <p:nvPr>
            <p:ph type="sldNum" sz="quarter" idx="12"/>
          </p:nvPr>
        </p:nvSpPr>
        <p:spPr>
          <a:xfrm>
            <a:off x="8320088" y="1588"/>
            <a:ext cx="747712" cy="365125"/>
          </a:xfrm>
        </p:spPr>
        <p:txBody>
          <a:bodyPr/>
          <a:lstStyle>
            <a:lvl1pPr algn="r">
              <a:defRPr sz="1800">
                <a:solidFill>
                  <a:prstClr val="white"/>
                </a:solidFill>
              </a:defRPr>
            </a:lvl1pPr>
          </a:lstStyle>
          <a:p>
            <a:pPr>
              <a:defRPr/>
            </a:pPr>
            <a:fld id="{106468C3-7F14-4B74-B336-3317188928B9}" type="slidenum">
              <a:rPr lang="fr-BE"/>
              <a:pPr>
                <a:defRPr/>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BE"/>
          </a:p>
        </p:txBody>
      </p:sp>
      <p:sp>
        <p:nvSpPr>
          <p:cNvPr id="5" name="Espace réservé du pied de page 2"/>
          <p:cNvSpPr>
            <a:spLocks noGrp="1"/>
          </p:cNvSpPr>
          <p:nvPr>
            <p:ph type="ftr" sz="quarter" idx="11"/>
          </p:nvPr>
        </p:nvSpPr>
        <p:spPr/>
        <p:txBody>
          <a:bodyPr/>
          <a:lstStyle>
            <a:lvl1pPr>
              <a:defRPr/>
            </a:lvl1pPr>
          </a:lstStyle>
          <a:p>
            <a:pPr>
              <a:defRPr/>
            </a:pPr>
            <a:endParaRPr lang="fr-BE"/>
          </a:p>
        </p:txBody>
      </p:sp>
      <p:sp>
        <p:nvSpPr>
          <p:cNvPr id="6" name="Espace réservé du numéro de diapositive 22"/>
          <p:cNvSpPr>
            <a:spLocks noGrp="1"/>
          </p:cNvSpPr>
          <p:nvPr>
            <p:ph type="sldNum" sz="quarter" idx="12"/>
          </p:nvPr>
        </p:nvSpPr>
        <p:spPr/>
        <p:txBody>
          <a:bodyPr/>
          <a:lstStyle>
            <a:lvl1pPr>
              <a:defRPr/>
            </a:lvl1pPr>
          </a:lstStyle>
          <a:p>
            <a:pPr>
              <a:defRPr/>
            </a:pPr>
            <a:fld id="{5BB16931-3BDA-4D29-BAC9-C61BA5756F63}" type="slidenum">
              <a:rPr lang="fr-BE"/>
              <a:pPr>
                <a:defRPr/>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BE"/>
          </a:p>
        </p:txBody>
      </p:sp>
      <p:sp>
        <p:nvSpPr>
          <p:cNvPr id="5" name="Espace réservé du pied de page 2"/>
          <p:cNvSpPr>
            <a:spLocks noGrp="1"/>
          </p:cNvSpPr>
          <p:nvPr>
            <p:ph type="ftr" sz="quarter" idx="11"/>
          </p:nvPr>
        </p:nvSpPr>
        <p:spPr/>
        <p:txBody>
          <a:bodyPr/>
          <a:lstStyle>
            <a:lvl1pPr>
              <a:defRPr/>
            </a:lvl1pPr>
          </a:lstStyle>
          <a:p>
            <a:pPr>
              <a:defRPr/>
            </a:pPr>
            <a:endParaRPr lang="fr-BE"/>
          </a:p>
        </p:txBody>
      </p:sp>
      <p:sp>
        <p:nvSpPr>
          <p:cNvPr id="6" name="Espace réservé du numéro de diapositive 22"/>
          <p:cNvSpPr>
            <a:spLocks noGrp="1"/>
          </p:cNvSpPr>
          <p:nvPr>
            <p:ph type="sldNum" sz="quarter" idx="12"/>
          </p:nvPr>
        </p:nvSpPr>
        <p:spPr/>
        <p:txBody>
          <a:bodyPr/>
          <a:lstStyle>
            <a:lvl1pPr>
              <a:defRPr/>
            </a:lvl1pPr>
          </a:lstStyle>
          <a:p>
            <a:pPr>
              <a:defRPr/>
            </a:pPr>
            <a:fld id="{DBAD01B0-BF3C-40C1-B1BB-C729E95FA1F1}" type="slidenum">
              <a:rPr lang="fr-BE"/>
              <a:pPr>
                <a:defRPr/>
              </a:pPr>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Klik</a:t>
            </a:r>
            <a:r>
              <a:rPr lang="en-US" dirty="0" smtClean="0"/>
              <a:t> om de </a:t>
            </a:r>
            <a:r>
              <a:rPr lang="en-US" dirty="0" err="1" smtClean="0"/>
              <a:t>stijl</a:t>
            </a:r>
            <a:r>
              <a:rPr lang="en-US" dirty="0" smtClean="0"/>
              <a:t> </a:t>
            </a:r>
            <a:r>
              <a:rPr lang="en-US" dirty="0" err="1" smtClean="0"/>
              <a:t>te</a:t>
            </a:r>
            <a:r>
              <a:rPr lang="en-US" dirty="0" smtClean="0"/>
              <a:t> </a:t>
            </a:r>
            <a:r>
              <a:rPr lang="en-US" dirty="0" err="1" smtClean="0"/>
              <a:t>bewerken</a:t>
            </a:r>
            <a:endParaRPr lang="en-US" dirty="0"/>
          </a:p>
        </p:txBody>
      </p:sp>
      <p:sp>
        <p:nvSpPr>
          <p:cNvPr id="3" name="Content Placeholder 2"/>
          <p:cNvSpPr>
            <a:spLocks noGrp="1"/>
          </p:cNvSpPr>
          <p:nvPr>
            <p:ph idx="1"/>
          </p:nvPr>
        </p:nvSpPr>
        <p:spPr>
          <a:xfrm>
            <a:off x="326920" y="1713713"/>
            <a:ext cx="6530892" cy="4287431"/>
          </a:xfrm>
        </p:spPr>
        <p:txBody>
          <a:bodyPr/>
          <a:lstStyle/>
          <a:p>
            <a:pPr lvl="0"/>
            <a:r>
              <a:rPr lang="en-US" dirty="0" err="1" smtClean="0"/>
              <a:t>Klik</a:t>
            </a:r>
            <a:r>
              <a:rPr lang="en-US" dirty="0" smtClean="0"/>
              <a:t> om de </a:t>
            </a:r>
            <a:r>
              <a:rPr lang="en-US" dirty="0" err="1" smtClean="0"/>
              <a:t>modelstijlen</a:t>
            </a:r>
            <a:r>
              <a:rPr lang="en-US" dirty="0" smtClean="0"/>
              <a:t> </a:t>
            </a:r>
            <a:r>
              <a:rPr lang="en-US" dirty="0" err="1" smtClean="0"/>
              <a:t>te</a:t>
            </a:r>
            <a:r>
              <a:rPr lang="en-US" dirty="0" smtClean="0"/>
              <a:t> </a:t>
            </a:r>
            <a:r>
              <a:rPr lang="en-US" dirty="0" err="1" smtClean="0"/>
              <a:t>bewerken</a:t>
            </a:r>
            <a:endParaRPr lang="en-US" dirty="0" smtClean="0"/>
          </a:p>
          <a:p>
            <a:pPr lvl="1"/>
            <a:r>
              <a:rPr lang="en-US" dirty="0" err="1" smtClean="0"/>
              <a:t>Tweede</a:t>
            </a:r>
            <a:r>
              <a:rPr lang="en-US" dirty="0" smtClean="0"/>
              <a:t> </a:t>
            </a:r>
            <a:r>
              <a:rPr lang="en-US" dirty="0" err="1" smtClean="0"/>
              <a:t>niveau</a:t>
            </a:r>
            <a:endParaRPr lang="en-US" dirty="0" smtClean="0"/>
          </a:p>
          <a:p>
            <a:pPr lvl="2"/>
            <a:r>
              <a:rPr lang="en-US" dirty="0" err="1" smtClean="0"/>
              <a:t>Derde</a:t>
            </a:r>
            <a:r>
              <a:rPr lang="en-US" dirty="0" smtClean="0"/>
              <a:t> </a:t>
            </a:r>
            <a:r>
              <a:rPr lang="en-US" dirty="0" err="1" smtClean="0"/>
              <a:t>niveau</a:t>
            </a:r>
            <a:endParaRPr lang="en-US" dirty="0" smtClean="0"/>
          </a:p>
          <a:p>
            <a:pPr lvl="3"/>
            <a:r>
              <a:rPr lang="en-US" dirty="0" err="1" smtClean="0"/>
              <a:t>Vierde</a:t>
            </a:r>
            <a:r>
              <a:rPr lang="en-US" dirty="0" smtClean="0"/>
              <a:t> </a:t>
            </a:r>
            <a:r>
              <a:rPr lang="en-US" dirty="0" err="1" smtClean="0"/>
              <a:t>niveau</a:t>
            </a:r>
            <a:endParaRPr lang="en-US" dirty="0" smtClean="0"/>
          </a:p>
          <a:p>
            <a:pPr lvl="4"/>
            <a:r>
              <a:rPr lang="en-US" dirty="0" err="1" smtClean="0"/>
              <a:t>Vijfde</a:t>
            </a:r>
            <a:r>
              <a:rPr lang="en-US" dirty="0" smtClean="0"/>
              <a:t> </a:t>
            </a:r>
            <a:r>
              <a:rPr lang="en-US" dirty="0" err="1" smtClean="0"/>
              <a:t>niveau</a:t>
            </a:r>
            <a:endParaRPr lang="en-US" dirty="0"/>
          </a:p>
        </p:txBody>
      </p:sp>
      <p:sp>
        <p:nvSpPr>
          <p:cNvPr id="8" name="Picture Placeholder 7"/>
          <p:cNvSpPr>
            <a:spLocks noGrp="1"/>
          </p:cNvSpPr>
          <p:nvPr>
            <p:ph type="pic" sz="quarter" idx="13"/>
          </p:nvPr>
        </p:nvSpPr>
        <p:spPr>
          <a:xfrm>
            <a:off x="7183458" y="1713713"/>
            <a:ext cx="1633622" cy="4287431"/>
          </a:xfrm>
          <a:solidFill>
            <a:schemeClr val="bg2"/>
          </a:solidFill>
        </p:spPr>
        <p:txBody>
          <a:bodyPr/>
          <a:lstStyle>
            <a:lvl1pPr marL="0" indent="0">
              <a:buFontTx/>
              <a:buNone/>
              <a:defRPr/>
            </a:lvl1pPr>
          </a:lstStyle>
          <a:p>
            <a:r>
              <a:rPr lang="en-US" dirty="0" err="1" smtClean="0"/>
              <a:t>Klik</a:t>
            </a:r>
            <a:r>
              <a:rPr lang="en-US" dirty="0" smtClean="0"/>
              <a:t> op het pictogram </a:t>
            </a:r>
            <a:r>
              <a:rPr lang="en-US" dirty="0" err="1" smtClean="0"/>
              <a:t>als</a:t>
            </a:r>
            <a:r>
              <a:rPr lang="en-US" dirty="0" smtClean="0"/>
              <a:t> u </a:t>
            </a:r>
            <a:r>
              <a:rPr lang="en-US" dirty="0" err="1" smtClean="0"/>
              <a:t>een</a:t>
            </a:r>
            <a:r>
              <a:rPr lang="en-US" dirty="0" smtClean="0"/>
              <a:t> </a:t>
            </a:r>
            <a:r>
              <a:rPr lang="en-US" dirty="0" err="1" smtClean="0"/>
              <a:t>afbeelding</a:t>
            </a:r>
            <a:r>
              <a:rPr lang="en-US" dirty="0" smtClean="0"/>
              <a:t> wilt </a:t>
            </a:r>
            <a:r>
              <a:rPr lang="en-US" dirty="0" err="1" smtClean="0"/>
              <a:t>toevoegen</a:t>
            </a:r>
            <a:endParaRPr lang="en-US" dirty="0"/>
          </a:p>
        </p:txBody>
      </p:sp>
      <p:sp>
        <p:nvSpPr>
          <p:cNvPr id="6" name="Slide Number Placeholder 5"/>
          <p:cNvSpPr>
            <a:spLocks noGrp="1"/>
          </p:cNvSpPr>
          <p:nvPr>
            <p:ph type="sldNum" sz="quarter" idx="16"/>
          </p:nvPr>
        </p:nvSpPr>
        <p:spPr>
          <a:xfrm>
            <a:off x="3755639" y="6429719"/>
            <a:ext cx="323645" cy="142177"/>
          </a:xfrm>
        </p:spPr>
        <p:txBody>
          <a:bodyPr lIns="76965" tIns="38483" rIns="76965" bIns="38483"/>
          <a:lstStyle/>
          <a:p>
            <a:fld id="{8BA1D61E-DCAC-4F3F-A9E2-B5195B305580}" type="slidenum">
              <a:rPr lang="en-US" smtClean="0">
                <a:solidFill>
                  <a:srgbClr val="999999"/>
                </a:solidFill>
              </a:rPr>
              <a:pPr/>
              <a:t>‹N°›</a:t>
            </a:fld>
            <a:endParaRPr lang="en-US" dirty="0">
              <a:solidFill>
                <a:srgbClr val="999999"/>
              </a:solidFill>
            </a:endParaRPr>
          </a:p>
        </p:txBody>
      </p:sp>
      <p:pic>
        <p:nvPicPr>
          <p:cNvPr id="380930" name="Picture 2" descr="http://www.kbs-frb.be/uploadedImages/KBS-FRB/Files/Kaft_-_Logo/Pink%20Ribbon.jpg">
            <a:hlinkClick r:id="rId2"/>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4800" y="6296204"/>
            <a:ext cx="489817" cy="562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798490"/>
      </p:ext>
    </p:extLst>
  </p:cSld>
  <p:clrMapOvr>
    <a:masterClrMapping/>
  </p:clrMapOvr>
  <p:transition spd="med">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Klik</a:t>
            </a:r>
            <a:r>
              <a:rPr lang="en-US" dirty="0" smtClean="0"/>
              <a:t> om de </a:t>
            </a:r>
            <a:r>
              <a:rPr lang="en-US" dirty="0" err="1" smtClean="0"/>
              <a:t>stijl</a:t>
            </a:r>
            <a:r>
              <a:rPr lang="en-US" dirty="0" smtClean="0"/>
              <a:t> </a:t>
            </a:r>
            <a:r>
              <a:rPr lang="en-US" dirty="0" err="1" smtClean="0"/>
              <a:t>te</a:t>
            </a:r>
            <a:r>
              <a:rPr lang="en-US" dirty="0" smtClean="0"/>
              <a:t> </a:t>
            </a:r>
            <a:r>
              <a:rPr lang="en-US" dirty="0" err="1" smtClean="0"/>
              <a:t>bewerken</a:t>
            </a:r>
            <a:endParaRPr lang="en-US" dirty="0"/>
          </a:p>
        </p:txBody>
      </p:sp>
      <p:sp>
        <p:nvSpPr>
          <p:cNvPr id="2" name="Date Placeholder 1"/>
          <p:cNvSpPr>
            <a:spLocks noGrp="1"/>
          </p:cNvSpPr>
          <p:nvPr>
            <p:ph type="dt" sz="half" idx="10"/>
          </p:nvPr>
        </p:nvSpPr>
        <p:spPr/>
        <p:txBody>
          <a:bodyPr lIns="76965" tIns="38483" rIns="76965" bIns="38483"/>
          <a:lstStyle/>
          <a:p>
            <a:endParaRPr lang="en-US" dirty="0">
              <a:solidFill>
                <a:srgbClr val="999999"/>
              </a:solidFill>
            </a:endParaRPr>
          </a:p>
        </p:txBody>
      </p:sp>
      <p:sp>
        <p:nvSpPr>
          <p:cNvPr id="3" name="Footer Placeholder 2"/>
          <p:cNvSpPr>
            <a:spLocks noGrp="1"/>
          </p:cNvSpPr>
          <p:nvPr>
            <p:ph type="ftr" sz="quarter" idx="11"/>
          </p:nvPr>
        </p:nvSpPr>
        <p:spPr/>
        <p:txBody>
          <a:bodyPr lIns="76965" tIns="38483" rIns="76965" bIns="38483"/>
          <a:lstStyle/>
          <a:p>
            <a:endParaRPr lang="en-US" dirty="0">
              <a:solidFill>
                <a:srgbClr val="999999"/>
              </a:solidFill>
            </a:endParaRPr>
          </a:p>
        </p:txBody>
      </p:sp>
      <p:sp>
        <p:nvSpPr>
          <p:cNvPr id="4" name="Slide Number Placeholder 3"/>
          <p:cNvSpPr>
            <a:spLocks noGrp="1"/>
          </p:cNvSpPr>
          <p:nvPr>
            <p:ph type="sldNum" sz="quarter" idx="12"/>
          </p:nvPr>
        </p:nvSpPr>
        <p:spPr/>
        <p:txBody>
          <a:bodyPr lIns="76965" tIns="38483" rIns="76965" bIns="38483"/>
          <a:lstStyle/>
          <a:p>
            <a:fld id="{8BA1D61E-DCAC-4F3F-A9E2-B5195B305580}" type="slidenum">
              <a:rPr lang="en-US" smtClean="0">
                <a:solidFill>
                  <a:srgbClr val="999999"/>
                </a:solidFill>
              </a:rPr>
              <a:pPr/>
              <a:t>‹N°›</a:t>
            </a:fld>
            <a:endParaRPr lang="en-US" dirty="0">
              <a:solidFill>
                <a:srgbClr val="999999"/>
              </a:solidFill>
            </a:endParaRPr>
          </a:p>
        </p:txBody>
      </p:sp>
    </p:spTree>
    <p:extLst>
      <p:ext uri="{BB962C8B-B14F-4D97-AF65-F5344CB8AC3E}">
        <p14:creationId xmlns:p14="http://schemas.microsoft.com/office/powerpoint/2010/main" val="1044379589"/>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742724"/>
            <a:ext cx="8229600" cy="1066800"/>
          </a:xfrm>
        </p:spPr>
        <p:txBody>
          <a:bodyPr/>
          <a:lstStyle/>
          <a:p>
            <a:r>
              <a:rPr lang="fr-FR" dirty="0" smtClean="0"/>
              <a:t>Cliquez pour modifier le style du titre</a:t>
            </a:r>
            <a:endParaRPr lang="en-US"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numéro de diapositive 22"/>
          <p:cNvSpPr>
            <a:spLocks noGrp="1"/>
          </p:cNvSpPr>
          <p:nvPr>
            <p:ph type="sldNum" sz="quarter" idx="12"/>
          </p:nvPr>
        </p:nvSpPr>
        <p:spPr/>
        <p:txBody>
          <a:bodyPr/>
          <a:lstStyle>
            <a:lvl1pPr>
              <a:defRPr/>
            </a:lvl1pPr>
          </a:lstStyle>
          <a:p>
            <a:pPr>
              <a:defRPr/>
            </a:pPr>
            <a:fld id="{6DD592D8-FAA7-4F46-AB5B-5ECB6008A758}" type="slidenum">
              <a:rPr lang="fr-BE"/>
              <a:pPr>
                <a:defRPr/>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13"/>
          <p:cNvSpPr>
            <a:spLocks noGrp="1"/>
          </p:cNvSpPr>
          <p:nvPr>
            <p:ph type="dt" sz="half" idx="10"/>
          </p:nvPr>
        </p:nvSpPr>
        <p:spPr/>
        <p:txBody>
          <a:bodyPr/>
          <a:lstStyle>
            <a:lvl1pPr>
              <a:defRPr/>
            </a:lvl1pPr>
          </a:lstStyle>
          <a:p>
            <a:pPr>
              <a:defRPr/>
            </a:pPr>
            <a:endParaRPr lang="fr-BE"/>
          </a:p>
        </p:txBody>
      </p:sp>
      <p:sp>
        <p:nvSpPr>
          <p:cNvPr id="5" name="Espace réservé du pied de page 2"/>
          <p:cNvSpPr>
            <a:spLocks noGrp="1"/>
          </p:cNvSpPr>
          <p:nvPr>
            <p:ph type="ftr" sz="quarter" idx="11"/>
          </p:nvPr>
        </p:nvSpPr>
        <p:spPr/>
        <p:txBody>
          <a:bodyPr/>
          <a:lstStyle>
            <a:lvl1pPr>
              <a:defRPr/>
            </a:lvl1pPr>
          </a:lstStyle>
          <a:p>
            <a:pPr>
              <a:defRPr/>
            </a:pPr>
            <a:endParaRPr lang="fr-BE"/>
          </a:p>
        </p:txBody>
      </p:sp>
      <p:sp>
        <p:nvSpPr>
          <p:cNvPr id="6" name="Espace réservé du numéro de diapositive 22"/>
          <p:cNvSpPr>
            <a:spLocks noGrp="1"/>
          </p:cNvSpPr>
          <p:nvPr>
            <p:ph type="sldNum" sz="quarter" idx="12"/>
          </p:nvPr>
        </p:nvSpPr>
        <p:spPr/>
        <p:txBody>
          <a:bodyPr/>
          <a:lstStyle>
            <a:lvl1pPr>
              <a:defRPr/>
            </a:lvl1pPr>
          </a:lstStyle>
          <a:p>
            <a:pPr>
              <a:defRPr/>
            </a:pPr>
            <a:fld id="{169B2289-7E34-4425-9E20-41B49AB8752B}" type="slidenum">
              <a:rPr lang="fr-BE"/>
              <a:pPr>
                <a:defRPr/>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BE"/>
          </a:p>
        </p:txBody>
      </p:sp>
      <p:sp>
        <p:nvSpPr>
          <p:cNvPr id="6" name="Espace réservé du pied de page 2"/>
          <p:cNvSpPr>
            <a:spLocks noGrp="1"/>
          </p:cNvSpPr>
          <p:nvPr>
            <p:ph type="ftr" sz="quarter" idx="11"/>
          </p:nvPr>
        </p:nvSpPr>
        <p:spPr/>
        <p:txBody>
          <a:bodyPr/>
          <a:lstStyle>
            <a:lvl1pPr>
              <a:defRPr/>
            </a:lvl1pPr>
          </a:lstStyle>
          <a:p>
            <a:pPr>
              <a:defRPr/>
            </a:pPr>
            <a:endParaRPr lang="fr-BE"/>
          </a:p>
        </p:txBody>
      </p:sp>
      <p:sp>
        <p:nvSpPr>
          <p:cNvPr id="7" name="Espace réservé du numéro de diapositive 22"/>
          <p:cNvSpPr>
            <a:spLocks noGrp="1"/>
          </p:cNvSpPr>
          <p:nvPr>
            <p:ph type="sldNum" sz="quarter" idx="12"/>
          </p:nvPr>
        </p:nvSpPr>
        <p:spPr/>
        <p:txBody>
          <a:bodyPr/>
          <a:lstStyle>
            <a:lvl1pPr>
              <a:defRPr/>
            </a:lvl1pPr>
          </a:lstStyle>
          <a:p>
            <a:pPr>
              <a:defRPr/>
            </a:pPr>
            <a:fld id="{E6E843AF-2F3F-4B93-A7DE-A826A69329CD}" type="slidenum">
              <a:rPr lang="fr-BE"/>
              <a:pPr>
                <a:defRPr/>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lstStyle>
            <a:lvl1pPr>
              <a:defRPr sz="4000" b="0" i="0" cap="none" baseline="0"/>
            </a:lvl1pPr>
          </a:lstStyle>
          <a:p>
            <a:r>
              <a:rPr lang="fr-FR" smtClean="0"/>
              <a:t>Cliquez pour modifier le style du titre</a:t>
            </a:r>
            <a:endParaRPr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25"/>
          <p:cNvSpPr>
            <a:spLocks noGrp="1"/>
          </p:cNvSpPr>
          <p:nvPr>
            <p:ph type="dt" sz="half" idx="10"/>
          </p:nvPr>
        </p:nvSpPr>
        <p:spPr/>
        <p:txBody>
          <a:bodyPr rtlCol="0"/>
          <a:lstStyle>
            <a:lvl1pPr>
              <a:defRPr/>
            </a:lvl1pPr>
          </a:lstStyle>
          <a:p>
            <a:pPr>
              <a:defRPr/>
            </a:pPr>
            <a:endParaRPr lang="fr-BE"/>
          </a:p>
        </p:txBody>
      </p:sp>
      <p:sp>
        <p:nvSpPr>
          <p:cNvPr id="8" name="Espace réservé du numéro de diapositive 26"/>
          <p:cNvSpPr>
            <a:spLocks noGrp="1"/>
          </p:cNvSpPr>
          <p:nvPr>
            <p:ph type="sldNum" sz="quarter" idx="11"/>
          </p:nvPr>
        </p:nvSpPr>
        <p:spPr/>
        <p:txBody>
          <a:bodyPr rtlCol="0"/>
          <a:lstStyle>
            <a:lvl1pPr>
              <a:defRPr/>
            </a:lvl1pPr>
          </a:lstStyle>
          <a:p>
            <a:pPr>
              <a:defRPr/>
            </a:pPr>
            <a:fld id="{CFE8BFA4-FEEC-4AF4-BED3-E7F6E78CE457}" type="slidenum">
              <a:rPr lang="fr-BE"/>
              <a:pPr>
                <a:defRPr/>
              </a:pPr>
              <a:t>‹N°›</a:t>
            </a:fld>
            <a:endParaRPr lang="fr-BE"/>
          </a:p>
        </p:txBody>
      </p:sp>
      <p:sp>
        <p:nvSpPr>
          <p:cNvPr id="9" name="Espace réservé du pied de page 27"/>
          <p:cNvSpPr>
            <a:spLocks noGrp="1"/>
          </p:cNvSpPr>
          <p:nvPr>
            <p:ph type="ftr" sz="quarter" idx="12"/>
          </p:nvPr>
        </p:nvSpPr>
        <p:spPr/>
        <p:txBody>
          <a:bodyPr rtlCol="0"/>
          <a:lstStyle>
            <a:lvl1pPr>
              <a:defRPr/>
            </a:lvl1pPr>
          </a:lstStyle>
          <a:p>
            <a:pPr>
              <a:defRPr/>
            </a:pPr>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lstStyle>
            <a:lvl1pPr>
              <a:defRPr sz="4000">
                <a:solidFill>
                  <a:schemeClr val="tx2"/>
                </a:solidFill>
              </a:defRPr>
            </a:lvl1pPr>
          </a:lstStyle>
          <a:p>
            <a:r>
              <a:rPr lang="fr-FR" smtClean="0"/>
              <a:t>Cliquez pour modifier le style du titre</a:t>
            </a:r>
            <a:endParaRPr lang="en-US"/>
          </a:p>
        </p:txBody>
      </p:sp>
      <p:sp>
        <p:nvSpPr>
          <p:cNvPr id="3" name="Espace réservé de la date 2"/>
          <p:cNvSpPr>
            <a:spLocks noGrp="1"/>
          </p:cNvSpPr>
          <p:nvPr>
            <p:ph type="dt" sz="half" idx="10"/>
          </p:nvPr>
        </p:nvSpPr>
        <p:spPr>
          <a:xfrm>
            <a:off x="6583363" y="612775"/>
            <a:ext cx="957262" cy="457200"/>
          </a:xfrm>
        </p:spPr>
        <p:txBody>
          <a:bodyPr/>
          <a:lstStyle>
            <a:lvl1pPr>
              <a:defRPr/>
            </a:lvl1pPr>
          </a:lstStyle>
          <a:p>
            <a:pPr>
              <a:defRPr/>
            </a:pPr>
            <a:endParaRPr lang="fr-BE"/>
          </a:p>
        </p:txBody>
      </p:sp>
      <p:sp>
        <p:nvSpPr>
          <p:cNvPr id="4" name="Espace réservé du pied de page 3"/>
          <p:cNvSpPr>
            <a:spLocks noGrp="1"/>
          </p:cNvSpPr>
          <p:nvPr>
            <p:ph type="ftr" sz="quarter" idx="11"/>
          </p:nvPr>
        </p:nvSpPr>
        <p:spPr/>
        <p:txBody>
          <a:bodyPr/>
          <a:lstStyle>
            <a:lvl1pPr>
              <a:defRPr/>
            </a:lvl1pPr>
          </a:lstStyle>
          <a:p>
            <a:pPr>
              <a:defRPr/>
            </a:pPr>
            <a:endParaRPr lang="fr-BE"/>
          </a:p>
        </p:txBody>
      </p:sp>
      <p:sp>
        <p:nvSpPr>
          <p:cNvPr id="5" name="Espace réservé du numéro de diapositive 4"/>
          <p:cNvSpPr>
            <a:spLocks noGrp="1"/>
          </p:cNvSpPr>
          <p:nvPr>
            <p:ph type="sldNum" sz="quarter" idx="12"/>
          </p:nvPr>
        </p:nvSpPr>
        <p:spPr/>
        <p:txBody>
          <a:bodyPr/>
          <a:lstStyle>
            <a:lvl1pPr>
              <a:defRPr/>
            </a:lvl1pPr>
          </a:lstStyle>
          <a:p>
            <a:pPr>
              <a:defRPr/>
            </a:pPr>
            <a:fld id="{E96DA75C-88B0-457B-B195-A104440BA701}" type="slidenum">
              <a:rPr lang="fr-BE"/>
              <a:pPr>
                <a:defRPr/>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3"/>
          <p:cNvSpPr>
            <a:spLocks noGrp="1"/>
          </p:cNvSpPr>
          <p:nvPr>
            <p:ph type="dt" sz="half" idx="10"/>
          </p:nvPr>
        </p:nvSpPr>
        <p:spPr/>
        <p:txBody>
          <a:bodyPr/>
          <a:lstStyle>
            <a:lvl1pPr>
              <a:defRPr/>
            </a:lvl1pPr>
          </a:lstStyle>
          <a:p>
            <a:pPr>
              <a:defRPr/>
            </a:pPr>
            <a:endParaRPr lang="fr-BE"/>
          </a:p>
        </p:txBody>
      </p:sp>
      <p:sp>
        <p:nvSpPr>
          <p:cNvPr id="3" name="Espace réservé du pied de page 2"/>
          <p:cNvSpPr>
            <a:spLocks noGrp="1"/>
          </p:cNvSpPr>
          <p:nvPr>
            <p:ph type="ftr" sz="quarter" idx="11"/>
          </p:nvPr>
        </p:nvSpPr>
        <p:spPr/>
        <p:txBody>
          <a:bodyPr/>
          <a:lstStyle>
            <a:lvl1pPr>
              <a:defRPr/>
            </a:lvl1pPr>
          </a:lstStyle>
          <a:p>
            <a:pPr>
              <a:defRPr/>
            </a:pPr>
            <a:endParaRPr lang="fr-BE"/>
          </a:p>
        </p:txBody>
      </p:sp>
      <p:sp>
        <p:nvSpPr>
          <p:cNvPr id="4" name="Espace réservé du numéro de diapositive 22"/>
          <p:cNvSpPr>
            <a:spLocks noGrp="1"/>
          </p:cNvSpPr>
          <p:nvPr>
            <p:ph type="sldNum" sz="quarter" idx="12"/>
          </p:nvPr>
        </p:nvSpPr>
        <p:spPr/>
        <p:txBody>
          <a:bodyPr/>
          <a:lstStyle>
            <a:lvl1pPr>
              <a:defRPr/>
            </a:lvl1pPr>
          </a:lstStyle>
          <a:p>
            <a:pPr>
              <a:defRPr/>
            </a:pPr>
            <a:fld id="{1EC8F26D-2B76-4B3C-99C2-0CF9297B3A97}" type="slidenum">
              <a:rPr lang="fr-BE"/>
              <a:pPr>
                <a:defRPr/>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lang="fr-FR" smtClean="0"/>
              <a:t>Cliquez pour modifier le style du titre</a:t>
            </a:r>
            <a:endParaRPr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BE"/>
          </a:p>
        </p:txBody>
      </p:sp>
      <p:sp>
        <p:nvSpPr>
          <p:cNvPr id="6" name="Espace réservé du pied de page 2"/>
          <p:cNvSpPr>
            <a:spLocks noGrp="1"/>
          </p:cNvSpPr>
          <p:nvPr>
            <p:ph type="ftr" sz="quarter" idx="11"/>
          </p:nvPr>
        </p:nvSpPr>
        <p:spPr/>
        <p:txBody>
          <a:bodyPr/>
          <a:lstStyle>
            <a:lvl1pPr>
              <a:defRPr/>
            </a:lvl1pPr>
          </a:lstStyle>
          <a:p>
            <a:pPr>
              <a:defRPr/>
            </a:pPr>
            <a:endParaRPr lang="fr-BE"/>
          </a:p>
        </p:txBody>
      </p:sp>
      <p:sp>
        <p:nvSpPr>
          <p:cNvPr id="7" name="Espace réservé du numéro de diapositive 22"/>
          <p:cNvSpPr>
            <a:spLocks noGrp="1"/>
          </p:cNvSpPr>
          <p:nvPr>
            <p:ph type="sldNum" sz="quarter" idx="12"/>
          </p:nvPr>
        </p:nvSpPr>
        <p:spPr/>
        <p:txBody>
          <a:bodyPr/>
          <a:lstStyle>
            <a:lvl1pPr>
              <a:defRPr/>
            </a:lvl1pPr>
          </a:lstStyle>
          <a:p>
            <a:pPr>
              <a:defRPr/>
            </a:pPr>
            <a:fld id="{68CCF9C7-9035-40E5-9F91-5B62A90AC7BD}" type="slidenum">
              <a:rPr lang="fr-BE"/>
              <a:pPr>
                <a:defRPr/>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5" name="Espace réservé de la date 13"/>
          <p:cNvSpPr>
            <a:spLocks noGrp="1"/>
          </p:cNvSpPr>
          <p:nvPr>
            <p:ph type="dt" sz="half" idx="10"/>
          </p:nvPr>
        </p:nvSpPr>
        <p:spPr/>
        <p:txBody>
          <a:bodyPr/>
          <a:lstStyle>
            <a:lvl1pPr>
              <a:defRPr/>
            </a:lvl1pPr>
          </a:lstStyle>
          <a:p>
            <a:pPr>
              <a:defRPr/>
            </a:pPr>
            <a:endParaRPr lang="fr-BE"/>
          </a:p>
        </p:txBody>
      </p:sp>
      <p:sp>
        <p:nvSpPr>
          <p:cNvPr id="6" name="Espace réservé du pied de page 2"/>
          <p:cNvSpPr>
            <a:spLocks noGrp="1"/>
          </p:cNvSpPr>
          <p:nvPr>
            <p:ph type="ftr" sz="quarter" idx="11"/>
          </p:nvPr>
        </p:nvSpPr>
        <p:spPr/>
        <p:txBody>
          <a:bodyPr/>
          <a:lstStyle>
            <a:lvl1pPr>
              <a:defRPr/>
            </a:lvl1pPr>
          </a:lstStyle>
          <a:p>
            <a:pPr>
              <a:defRPr/>
            </a:pPr>
            <a:endParaRPr lang="fr-BE"/>
          </a:p>
        </p:txBody>
      </p:sp>
      <p:sp>
        <p:nvSpPr>
          <p:cNvPr id="7" name="Espace réservé du numéro de diapositive 22"/>
          <p:cNvSpPr>
            <a:spLocks noGrp="1"/>
          </p:cNvSpPr>
          <p:nvPr>
            <p:ph type="sldNum" sz="quarter" idx="12"/>
          </p:nvPr>
        </p:nvSpPr>
        <p:spPr/>
        <p:txBody>
          <a:bodyPr/>
          <a:lstStyle>
            <a:lvl1pPr>
              <a:defRPr/>
            </a:lvl1pPr>
          </a:lstStyle>
          <a:p>
            <a:pPr>
              <a:defRPr/>
            </a:pPr>
            <a:fld id="{7903A3DD-8828-4E88-B6C3-8E18772C5552}" type="slidenum">
              <a:rPr lang="fr-BE"/>
              <a:pPr>
                <a:defRPr/>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33" name="Rectangle à coins arrondis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34" name="Rectangle à coins arrondis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039" name="Espace réservé du titre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40" name="Espace réservé du texte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rgbClr val="438086"/>
                </a:solidFill>
                <a:latin typeface="+mn-lt"/>
              </a:defRPr>
            </a:lvl1pPr>
          </a:lstStyle>
          <a:p>
            <a:pPr>
              <a:defRPr/>
            </a:pPr>
            <a:endParaRPr lang="fr-BE"/>
          </a:p>
        </p:txBody>
      </p:sp>
      <p:sp>
        <p:nvSpPr>
          <p:cNvPr id="3" name="Espace réservé du pied de page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rgbClr val="438086"/>
                </a:solidFill>
                <a:latin typeface="+mn-lt"/>
              </a:defRPr>
            </a:lvl1pPr>
          </a:lstStyle>
          <a:p>
            <a:pPr>
              <a:defRPr/>
            </a:pPr>
            <a:endParaRPr lang="fr-BE"/>
          </a:p>
        </p:txBody>
      </p:sp>
      <p:sp>
        <p:nvSpPr>
          <p:cNvPr id="23" name="Espace réservé du numéro de diapositive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defRPr>
            </a:lvl1pPr>
          </a:lstStyle>
          <a:p>
            <a:pPr>
              <a:defRPr/>
            </a:pPr>
            <a:fld id="{1922949A-BC88-4A7A-B449-AFB4F77791C9}" type="slidenum">
              <a:rPr lang="fr-BE"/>
              <a:pPr>
                <a:defRPr/>
              </a:pPr>
              <a:t>‹N°›</a:t>
            </a:fld>
            <a:endParaRPr lang="fr-BE"/>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73" r:id="rId5"/>
    <p:sldLayoutId id="2147483674" r:id="rId6"/>
    <p:sldLayoutId id="2147483668" r:id="rId7"/>
    <p:sldLayoutId id="2147483667" r:id="rId8"/>
    <p:sldLayoutId id="2147483666" r:id="rId9"/>
    <p:sldLayoutId id="2147483665" r:id="rId10"/>
    <p:sldLayoutId id="2147483664" r:id="rId11"/>
    <p:sldLayoutId id="2147483675" r:id="rId12"/>
    <p:sldLayoutId id="2147483676" r:id="rId13"/>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gif"/><Relationship Id="rId11" Type="http://schemas.openxmlformats.org/officeDocument/2006/relationships/image" Target="../media/image10.jpeg"/><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4.tiff"/><Relationship Id="rId9" Type="http://schemas.openxmlformats.org/officeDocument/2006/relationships/hyperlink" Target="http://www.chc.be/" TargetMode="External"/></Relationships>
</file>

<file path=ppt/slides/_rels/slide10.xml.rels><?xml version="1.0" encoding="UTF-8" standalone="yes"?>
<Relationships xmlns="http://schemas.openxmlformats.org/package/2006/relationships"><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9" Type="http://schemas.openxmlformats.org/officeDocument/2006/relationships/tags" Target="../tags/tag40.xml"/><Relationship Id="rId3" Type="http://schemas.openxmlformats.org/officeDocument/2006/relationships/tags" Target="../tags/tag4.xml"/><Relationship Id="rId21" Type="http://schemas.openxmlformats.org/officeDocument/2006/relationships/tags" Target="../tags/tag22.xml"/><Relationship Id="rId34" Type="http://schemas.openxmlformats.org/officeDocument/2006/relationships/tags" Target="../tags/tag35.xml"/><Relationship Id="rId42" Type="http://schemas.openxmlformats.org/officeDocument/2006/relationships/notesSlide" Target="../notesSlides/notesSlide2.xml"/><Relationship Id="rId47" Type="http://schemas.openxmlformats.org/officeDocument/2006/relationships/oleObject" Target="../embeddings/oleObject5.bin"/><Relationship Id="rId50" Type="http://schemas.openxmlformats.org/officeDocument/2006/relationships/image" Target="../media/image2.jpeg"/><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tags" Target="../tags/tag34.xml"/><Relationship Id="rId38" Type="http://schemas.openxmlformats.org/officeDocument/2006/relationships/tags" Target="../tags/tag39.xml"/><Relationship Id="rId46" Type="http://schemas.openxmlformats.org/officeDocument/2006/relationships/image" Target="../media/image12.emf"/><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41"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37" Type="http://schemas.openxmlformats.org/officeDocument/2006/relationships/tags" Target="../tags/tag38.xml"/><Relationship Id="rId40" Type="http://schemas.openxmlformats.org/officeDocument/2006/relationships/tags" Target="../tags/tag41.xml"/><Relationship Id="rId45" Type="http://schemas.openxmlformats.org/officeDocument/2006/relationships/oleObject" Target="../embeddings/oleObject4.bin"/><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36" Type="http://schemas.openxmlformats.org/officeDocument/2006/relationships/tags" Target="../tags/tag37.xml"/><Relationship Id="rId49" Type="http://schemas.openxmlformats.org/officeDocument/2006/relationships/hyperlink" Target="http://www.google.be/url?sa=i&amp;rct=j&amp;q=&amp;esrc=s&amp;frm=1&amp;source=images&amp;cd=&amp;cad=rja&amp;uact=8&amp;ved=0CAcQjRxqFQoTCJGwo5v5pccCFUGJGgodU4wAWA&amp;url=http://www.kbs-frb.be/fund.aspx?id=293813&amp;langtype=2067&amp;ei=YX7MVdH7FMGSatOYgsAF&amp;bvm=bv.99804247,d.d2s&amp;psig=AFQjCNFhrjjGsxXZqKtLbDLVXUzBnaBXAw&amp;ust=1439551456111379" TargetMode="Externa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4" Type="http://schemas.openxmlformats.org/officeDocument/2006/relationships/image" Target="../media/image11.emf"/><Relationship Id="rId52" Type="http://schemas.openxmlformats.org/officeDocument/2006/relationships/image" Target="../media/image14.emf"/><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35" Type="http://schemas.openxmlformats.org/officeDocument/2006/relationships/tags" Target="../tags/tag36.xml"/><Relationship Id="rId43" Type="http://schemas.openxmlformats.org/officeDocument/2006/relationships/oleObject" Target="../embeddings/oleObject3.bin"/><Relationship Id="rId48" Type="http://schemas.openxmlformats.org/officeDocument/2006/relationships/image" Target="../media/image13.emf"/><Relationship Id="rId8" Type="http://schemas.openxmlformats.org/officeDocument/2006/relationships/tags" Target="../tags/tag9.xml"/><Relationship Id="rId51"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ph.mairiaux@ulg.ac.be" TargetMode="External"/><Relationship Id="rId2" Type="http://schemas.openxmlformats.org/officeDocument/2006/relationships/hyperlink" Target="http://hdl.handle.net/2268/202899"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1.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ctrTitle"/>
          </p:nvPr>
        </p:nvSpPr>
        <p:spPr>
          <a:xfrm>
            <a:off x="395536" y="836712"/>
            <a:ext cx="8280920" cy="2952328"/>
          </a:xfrm>
        </p:spPr>
        <p:txBody>
          <a:bodyPr/>
          <a:lstStyle/>
          <a:p>
            <a:pPr algn="ctr" eaLnBrk="1" hangingPunct="1">
              <a:spcBef>
                <a:spcPct val="115000"/>
              </a:spcBef>
              <a:spcAft>
                <a:spcPct val="50000"/>
              </a:spcAft>
            </a:pPr>
            <a:r>
              <a:rPr lang="fr-BE" sz="3200" dirty="0" smtClean="0"/>
              <a:t>Recommandations pour favoriser la réintégration au travail des femmes atteintes d’un cancer du sein</a:t>
            </a:r>
            <a:br>
              <a:rPr lang="fr-BE" sz="3200" dirty="0" smtClean="0"/>
            </a:br>
            <a:r>
              <a:rPr lang="fr-BE" sz="3200" dirty="0" smtClean="0"/>
              <a:t/>
            </a:r>
            <a:br>
              <a:rPr lang="fr-BE" sz="3200" dirty="0" smtClean="0"/>
            </a:br>
            <a:r>
              <a:rPr lang="fr-BE" sz="2800" dirty="0" smtClean="0"/>
              <a:t>Pr Ph. Mairiaux, Mme R. Van Rossem</a:t>
            </a:r>
            <a:r>
              <a:rPr lang="fr-BE" sz="2800" dirty="0"/>
              <a:t/>
            </a:r>
            <a:br>
              <a:rPr lang="fr-BE" sz="2800" dirty="0"/>
            </a:br>
            <a:r>
              <a:rPr lang="fr-BE" sz="2800" dirty="0" smtClean="0"/>
              <a:t>Avec le soutien du Fonds Pink Ribbon de la Fondation Roi Baudoin</a:t>
            </a:r>
            <a:r>
              <a:rPr lang="fr-BE" sz="3200" dirty="0" smtClean="0"/>
              <a:t/>
            </a:r>
            <a:br>
              <a:rPr lang="fr-BE" sz="3200" dirty="0" smtClean="0"/>
            </a:br>
            <a:endParaRPr lang="nl-BE" sz="2000" dirty="0" smtClean="0"/>
          </a:p>
        </p:txBody>
      </p:sp>
      <p:sp>
        <p:nvSpPr>
          <p:cNvPr id="4" name="Espace réservé du numéro de diapositive 3"/>
          <p:cNvSpPr>
            <a:spLocks noGrp="1"/>
          </p:cNvSpPr>
          <p:nvPr>
            <p:ph type="sldNum" sz="quarter" idx="12"/>
          </p:nvPr>
        </p:nvSpPr>
        <p:spPr/>
        <p:txBody>
          <a:bodyPr/>
          <a:lstStyle/>
          <a:p>
            <a:pPr>
              <a:defRPr/>
            </a:pPr>
            <a:fld id="{106468C3-7F14-4B74-B336-3317188928B9}" type="slidenum">
              <a:rPr lang="fr-BE" smtClean="0"/>
              <a:pPr>
                <a:defRPr/>
              </a:pPr>
              <a:t>1</a:t>
            </a:fld>
            <a:endParaRPr lang="fr-BE" dirty="0"/>
          </a:p>
        </p:txBody>
      </p:sp>
      <p:pic>
        <p:nvPicPr>
          <p:cNvPr id="15363" name="Image 1" descr="logo_coul_texte_blason_cadre_300"/>
          <p:cNvPicPr>
            <a:picLocks noChangeAspect="1" noChangeArrowheads="1"/>
          </p:cNvPicPr>
          <p:nvPr/>
        </p:nvPicPr>
        <p:blipFill>
          <a:blip r:embed="rId3" cstate="print"/>
          <a:srcRect/>
          <a:stretch>
            <a:fillRect/>
          </a:stretch>
        </p:blipFill>
        <p:spPr bwMode="auto">
          <a:xfrm>
            <a:off x="7020272" y="4172231"/>
            <a:ext cx="1409702" cy="1032561"/>
          </a:xfrm>
          <a:prstGeom prst="rect">
            <a:avLst/>
          </a:prstGeom>
          <a:noFill/>
          <a:ln w="9525">
            <a:noFill/>
            <a:miter lim="800000"/>
            <a:headEnd/>
            <a:tailEnd/>
          </a:ln>
        </p:spPr>
      </p:pic>
      <p:pic>
        <p:nvPicPr>
          <p:cNvPr id="3" name="Imag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4128" y="5445224"/>
            <a:ext cx="2275845" cy="720616"/>
          </a:xfrm>
          <a:prstGeom prst="rect">
            <a:avLst/>
          </a:prstGeom>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0491074">
            <a:off x="309106" y="4073261"/>
            <a:ext cx="540385" cy="676910"/>
          </a:xfrm>
          <a:prstGeom prst="rect">
            <a:avLst/>
          </a:prstGeom>
          <a:noFill/>
          <a:ln>
            <a:noFill/>
          </a:ln>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6223" y="5161522"/>
            <a:ext cx="2461561" cy="1004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Image 8"/>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97523" y="4005064"/>
            <a:ext cx="1571625" cy="891540"/>
          </a:xfrm>
          <a:prstGeom prst="rect">
            <a:avLst/>
          </a:prstGeom>
          <a:noFill/>
        </p:spPr>
      </p:pic>
      <p:pic>
        <p:nvPicPr>
          <p:cNvPr id="10" name="Image 9" descr="\\DSSP02\Dossiers utilisateurs\Documents\ceschweiler\Mes documents\Mes images\logo cita.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27784" y="5826035"/>
            <a:ext cx="3222625" cy="695325"/>
          </a:xfrm>
          <a:prstGeom prst="rect">
            <a:avLst/>
          </a:prstGeom>
          <a:noFill/>
          <a:ln>
            <a:noFill/>
          </a:ln>
        </p:spPr>
      </p:pic>
      <p:pic>
        <p:nvPicPr>
          <p:cNvPr id="11" name="Image 10" descr="http://www.chc.be/IntranetPortal/media/CHCLayout/images/logo.png">
            <a:hlinkClick r:id="rId9"/>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995936" y="4830400"/>
            <a:ext cx="1578610" cy="858520"/>
          </a:xfrm>
          <a:prstGeom prst="rect">
            <a:avLst/>
          </a:prstGeom>
          <a:noFill/>
          <a:ln>
            <a:noFill/>
          </a:ln>
        </p:spPr>
      </p:pic>
      <p:pic>
        <p:nvPicPr>
          <p:cNvPr id="2" name="Picture 2" descr="Z:\STES\Docs SATRAV\FRB Pink Ribbon\Réunions\Jessa_logo_kl_RGB.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04048" y="4253784"/>
            <a:ext cx="1815344" cy="869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823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Object 13" hidden="1"/>
          <p:cNvGraphicFramePr>
            <a:graphicFrameLocks noChangeAspect="1"/>
          </p:cNvGraphicFramePr>
          <p:nvPr>
            <p:custDataLst>
              <p:tags r:id="rId2"/>
            </p:custDataLst>
            <p:extLst>
              <p:ext uri="{D42A27DB-BD31-4B8C-83A1-F6EECF244321}">
                <p14:modId xmlns:p14="http://schemas.microsoft.com/office/powerpoint/2010/main" val="3864800603"/>
              </p:ext>
            </p:extLst>
          </p:nvPr>
        </p:nvGraphicFramePr>
        <p:xfrm>
          <a:off x="1201" y="1576"/>
          <a:ext cx="1199" cy="1575"/>
        </p:xfrm>
        <a:graphic>
          <a:graphicData uri="http://schemas.openxmlformats.org/presentationml/2006/ole">
            <mc:AlternateContent xmlns:mc="http://schemas.openxmlformats.org/markup-compatibility/2006">
              <mc:Choice xmlns:v="urn:schemas-microsoft-com:vml" Requires="v">
                <p:oleObj spid="_x0000_s3105" name="think-cell Slide" r:id="rId43" imgW="360" imgH="360" progId="">
                  <p:embed/>
                </p:oleObj>
              </mc:Choice>
              <mc:Fallback>
                <p:oleObj name="think-cell Slide" r:id="rId43" imgW="360" imgH="360" progId="">
                  <p:embed/>
                  <p:pic>
                    <p:nvPicPr>
                      <p:cNvPr id="0" name=""/>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1201" y="1576"/>
                        <a:ext cx="1199" cy="1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hidden="1"/>
          <p:cNvSpPr/>
          <p:nvPr>
            <p:custDataLst>
              <p:tags r:id="rId3"/>
            </p:custDataLst>
          </p:nvPr>
        </p:nvSpPr>
        <p:spPr bwMode="auto">
          <a:xfrm>
            <a:off x="0" y="0"/>
            <a:ext cx="119984" cy="1575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lang="nl-BE" sz="800">
              <a:sym typeface="+mn-lt"/>
            </a:endParaRPr>
          </a:p>
        </p:txBody>
      </p:sp>
      <p:graphicFrame>
        <p:nvGraphicFramePr>
          <p:cNvPr id="9" name="Object 8"/>
          <p:cNvGraphicFramePr>
            <a:graphicFrameLocks/>
          </p:cNvGraphicFramePr>
          <p:nvPr>
            <p:custDataLst>
              <p:tags r:id="rId4"/>
            </p:custDataLst>
            <p:extLst>
              <p:ext uri="{D42A27DB-BD31-4B8C-83A1-F6EECF244321}">
                <p14:modId xmlns:p14="http://schemas.microsoft.com/office/powerpoint/2010/main" val="603059719"/>
              </p:ext>
            </p:extLst>
          </p:nvPr>
        </p:nvGraphicFramePr>
        <p:xfrm>
          <a:off x="316759" y="3818051"/>
          <a:ext cx="2286357" cy="1625566"/>
        </p:xfrm>
        <a:graphic>
          <a:graphicData uri="http://schemas.openxmlformats.org/presentationml/2006/ole">
            <mc:AlternateContent xmlns:mc="http://schemas.openxmlformats.org/markup-compatibility/2006">
              <mc:Choice xmlns:v="urn:schemas-microsoft-com:vml" Requires="v">
                <p:oleObj spid="_x0000_s3106" name="Chart" r:id="rId45" imgW="3025057" imgH="1638360" progId="MSGraph.Chart.8">
                  <p:embed followColorScheme="full"/>
                </p:oleObj>
              </mc:Choice>
              <mc:Fallback>
                <p:oleObj name="Chart" r:id="rId45" imgW="3025057" imgH="1638360" progId="MSGraph.Chart.8">
                  <p:embed followColorScheme="full"/>
                  <p:pic>
                    <p:nvPicPr>
                      <p:cNvPr id="0" name=""/>
                      <p:cNvPicPr>
                        <a:picLocks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16759" y="3818051"/>
                        <a:ext cx="2286357" cy="16255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 Placeholder 4"/>
          <p:cNvSpPr>
            <a:spLocks noGrp="1"/>
          </p:cNvSpPr>
          <p:nvPr>
            <p:custDataLst>
              <p:tags r:id="rId5"/>
            </p:custDataLst>
          </p:nvPr>
        </p:nvSpPr>
        <p:spPr bwMode="auto">
          <a:xfrm>
            <a:off x="464339" y="5460884"/>
            <a:ext cx="220771" cy="30242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en-US" sz="800" dirty="0" err="1">
                <a:sym typeface="+mn-lt"/>
              </a:rPr>
              <a:t>avant</a:t>
            </a:r>
            <a:endParaRPr lang="fr-BE" sz="800" dirty="0">
              <a:sym typeface="+mn-lt"/>
            </a:endParaRPr>
          </a:p>
        </p:txBody>
      </p:sp>
      <p:sp>
        <p:nvSpPr>
          <p:cNvPr id="17" name="Text Placeholder 10"/>
          <p:cNvSpPr>
            <a:spLocks noGrp="1"/>
          </p:cNvSpPr>
          <p:nvPr>
            <p:custDataLst>
              <p:tags r:id="rId6"/>
            </p:custDataLst>
          </p:nvPr>
        </p:nvSpPr>
        <p:spPr bwMode="auto">
          <a:xfrm>
            <a:off x="1486606" y="5460884"/>
            <a:ext cx="296361"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B393D0E7-B383-49F9-AD3A-06159D7E5C0C}" type="datetime'''''’1''1''''-''''''''''''''''''''''''''’1''2'">
              <a:rPr lang="en-US" sz="800">
                <a:sym typeface="+mn-lt"/>
              </a:rPr>
              <a:pPr marL="0" indent="0" algn="ctr">
                <a:spcBef>
                  <a:spcPct val="0"/>
                </a:spcBef>
                <a:spcAft>
                  <a:spcPct val="0"/>
                </a:spcAft>
                <a:buNone/>
              </a:pPr>
              <a:t>’11-’12</a:t>
            </a:fld>
            <a:endParaRPr lang="fr-BE" sz="800" dirty="0">
              <a:sym typeface="+mn-lt"/>
            </a:endParaRPr>
          </a:p>
        </p:txBody>
      </p:sp>
      <p:sp>
        <p:nvSpPr>
          <p:cNvPr id="15" name="Text Placeholder 8"/>
          <p:cNvSpPr>
            <a:spLocks noGrp="1"/>
          </p:cNvSpPr>
          <p:nvPr>
            <p:custDataLst>
              <p:tags r:id="rId7"/>
            </p:custDataLst>
          </p:nvPr>
        </p:nvSpPr>
        <p:spPr bwMode="auto">
          <a:xfrm>
            <a:off x="782298" y="5460884"/>
            <a:ext cx="296361"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B03A3418-78FE-4EB5-9D03-9E9585681344}" type="datetime'''''''''’0''1''-’''''''''''''0''''''''''''''5'''''''''''''''''">
              <a:rPr lang="en-US" sz="800">
                <a:sym typeface="+mn-lt"/>
              </a:rPr>
              <a:pPr marL="0" indent="0" algn="ctr">
                <a:spcBef>
                  <a:spcPct val="0"/>
                </a:spcBef>
                <a:spcAft>
                  <a:spcPct val="0"/>
                </a:spcAft>
                <a:buNone/>
              </a:pPr>
              <a:t>’01-’05</a:t>
            </a:fld>
            <a:endParaRPr lang="fr-BE" sz="800" dirty="0">
              <a:sym typeface="+mn-lt"/>
            </a:endParaRPr>
          </a:p>
        </p:txBody>
      </p:sp>
      <p:sp>
        <p:nvSpPr>
          <p:cNvPr id="18" name="Text Placeholder 11"/>
          <p:cNvSpPr>
            <a:spLocks noGrp="1"/>
          </p:cNvSpPr>
          <p:nvPr>
            <p:custDataLst>
              <p:tags r:id="rId8"/>
            </p:custDataLst>
          </p:nvPr>
        </p:nvSpPr>
        <p:spPr bwMode="auto">
          <a:xfrm>
            <a:off x="1878953" y="5460884"/>
            <a:ext cx="220771"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E878FCAC-847E-4CD2-BEA8-9CB01F3965A4}" type="datetime'''''''''''20''''''''1''''''''''''''''''''''''''3'''">
              <a:rPr lang="en-US" sz="800">
                <a:sym typeface="+mn-lt"/>
              </a:rPr>
              <a:pPr marL="0" indent="0" algn="ctr">
                <a:spcBef>
                  <a:spcPct val="0"/>
                </a:spcBef>
                <a:spcAft>
                  <a:spcPct val="0"/>
                </a:spcAft>
                <a:buNone/>
              </a:pPr>
              <a:t>2013</a:t>
            </a:fld>
            <a:endParaRPr lang="fr-BE" sz="800" dirty="0">
              <a:sym typeface="+mn-lt"/>
            </a:endParaRPr>
          </a:p>
        </p:txBody>
      </p:sp>
      <p:sp>
        <p:nvSpPr>
          <p:cNvPr id="16" name="Text Placeholder 9"/>
          <p:cNvSpPr>
            <a:spLocks noGrp="1"/>
          </p:cNvSpPr>
          <p:nvPr>
            <p:custDataLst>
              <p:tags r:id="rId9"/>
            </p:custDataLst>
          </p:nvPr>
        </p:nvSpPr>
        <p:spPr bwMode="auto">
          <a:xfrm>
            <a:off x="1136252" y="5460884"/>
            <a:ext cx="296361"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FA1978C2-1E49-468F-AB02-FA7B7CFE3DF5}" type="datetime'''''''''''''''’''''''''''''06''''''''''''''''-''’''1''0'">
              <a:rPr lang="en-US" sz="800">
                <a:sym typeface="+mn-lt"/>
              </a:rPr>
              <a:pPr marL="0" indent="0" algn="ctr">
                <a:spcBef>
                  <a:spcPct val="0"/>
                </a:spcBef>
                <a:spcAft>
                  <a:spcPct val="0"/>
                </a:spcAft>
                <a:buNone/>
              </a:pPr>
              <a:t>’06-’10</a:t>
            </a:fld>
            <a:endParaRPr lang="fr-BE" sz="800" dirty="0">
              <a:sym typeface="+mn-lt"/>
            </a:endParaRPr>
          </a:p>
        </p:txBody>
      </p:sp>
      <p:sp>
        <p:nvSpPr>
          <p:cNvPr id="19" name="Text Placeholder 12"/>
          <p:cNvSpPr>
            <a:spLocks noGrp="1"/>
          </p:cNvSpPr>
          <p:nvPr>
            <p:custDataLst>
              <p:tags r:id="rId10"/>
            </p:custDataLst>
          </p:nvPr>
        </p:nvSpPr>
        <p:spPr bwMode="auto">
          <a:xfrm>
            <a:off x="2232907" y="5460884"/>
            <a:ext cx="220771"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0A359BCE-8973-4E5F-977C-415F89EFB338}" type="datetime'''''''''''''2''''''''''''''''''''''0''''''''''''1''4'''''''">
              <a:rPr lang="en-US" sz="800">
                <a:sym typeface="+mn-lt"/>
              </a:rPr>
              <a:pPr marL="0" indent="0" algn="ctr">
                <a:spcBef>
                  <a:spcPct val="0"/>
                </a:spcBef>
                <a:spcAft>
                  <a:spcPct val="0"/>
                </a:spcAft>
                <a:buNone/>
              </a:pPr>
              <a:t>2014</a:t>
            </a:fld>
            <a:endParaRPr lang="fr-BE" sz="800" dirty="0">
              <a:sym typeface="+mn-lt"/>
            </a:endParaRPr>
          </a:p>
        </p:txBody>
      </p:sp>
      <p:graphicFrame>
        <p:nvGraphicFramePr>
          <p:cNvPr id="26" name="Object 25"/>
          <p:cNvGraphicFramePr>
            <a:graphicFrameLocks/>
          </p:cNvGraphicFramePr>
          <p:nvPr>
            <p:custDataLst>
              <p:tags r:id="rId11"/>
            </p:custDataLst>
            <p:extLst>
              <p:ext uri="{D42A27DB-BD31-4B8C-83A1-F6EECF244321}">
                <p14:modId xmlns:p14="http://schemas.microsoft.com/office/powerpoint/2010/main" val="3483592644"/>
              </p:ext>
            </p:extLst>
          </p:nvPr>
        </p:nvGraphicFramePr>
        <p:xfrm>
          <a:off x="2966011" y="1285284"/>
          <a:ext cx="3276981" cy="1791873"/>
        </p:xfrm>
        <a:graphic>
          <a:graphicData uri="http://schemas.openxmlformats.org/presentationml/2006/ole">
            <mc:AlternateContent xmlns:mc="http://schemas.openxmlformats.org/markup-compatibility/2006">
              <mc:Choice xmlns:v="urn:schemas-microsoft-com:vml" Requires="v">
                <p:oleObj spid="_x0000_s3107" name="Chart" r:id="rId47" imgW="4335742" imgH="1805976" progId="MSGraph.Chart.8">
                  <p:embed followColorScheme="full"/>
                </p:oleObj>
              </mc:Choice>
              <mc:Fallback>
                <p:oleObj name="Chart" r:id="rId47" imgW="4335742" imgH="1805976" progId="MSGraph.Chart.8">
                  <p:embed followColorScheme="full"/>
                  <p:pic>
                    <p:nvPicPr>
                      <p:cNvPr id="0" name=""/>
                      <p:cNvPicPr>
                        <a:picLocks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2966011" y="1285284"/>
                        <a:ext cx="3276981" cy="17918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Text Placeholder 4"/>
          <p:cNvSpPr>
            <a:spLocks noGrp="1"/>
          </p:cNvSpPr>
          <p:nvPr>
            <p:custDataLst>
              <p:tags r:id="rId12"/>
            </p:custDataLst>
          </p:nvPr>
        </p:nvSpPr>
        <p:spPr bwMode="auto">
          <a:xfrm>
            <a:off x="3297167" y="3095079"/>
            <a:ext cx="171578"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D3CC6878-A067-4FDF-8B2B-021D34AF617A}" type="datetime'''&lt;''''''''''''''''''''4''0'''''">
              <a:rPr lang="en-US" sz="800">
                <a:sym typeface="+mn-lt"/>
              </a:rPr>
              <a:pPr marL="0" indent="0" algn="ctr">
                <a:spcBef>
                  <a:spcPct val="0"/>
                </a:spcBef>
                <a:spcAft>
                  <a:spcPct val="0"/>
                </a:spcAft>
                <a:buNone/>
              </a:pPr>
              <a:t>&lt;40</a:t>
            </a:fld>
            <a:endParaRPr lang="fr-BE" sz="800" dirty="0">
              <a:sym typeface="+mn-lt"/>
            </a:endParaRPr>
          </a:p>
        </p:txBody>
      </p:sp>
      <p:sp>
        <p:nvSpPr>
          <p:cNvPr id="29" name="Text Placeholder 8"/>
          <p:cNvSpPr>
            <a:spLocks noGrp="1"/>
          </p:cNvSpPr>
          <p:nvPr>
            <p:custDataLst>
              <p:tags r:id="rId13"/>
            </p:custDataLst>
          </p:nvPr>
        </p:nvSpPr>
        <p:spPr bwMode="auto">
          <a:xfrm>
            <a:off x="3876692" y="3095079"/>
            <a:ext cx="253167"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6159524D-15A1-4189-90E8-CD57AA5C9A90}" type="datetime'''''40''''''''''-''''''''''''''45'''''''''">
              <a:rPr lang="en-US" sz="800">
                <a:sym typeface="+mn-lt"/>
              </a:rPr>
              <a:pPr marL="0" indent="0" algn="ctr">
                <a:spcBef>
                  <a:spcPct val="0"/>
                </a:spcBef>
                <a:spcAft>
                  <a:spcPct val="0"/>
                </a:spcAft>
                <a:buNone/>
              </a:pPr>
              <a:t>40-45</a:t>
            </a:fld>
            <a:endParaRPr lang="fr-BE" sz="800" dirty="0">
              <a:sym typeface="+mn-lt"/>
            </a:endParaRPr>
          </a:p>
        </p:txBody>
      </p:sp>
      <p:sp>
        <p:nvSpPr>
          <p:cNvPr id="31" name="Text Placeholder 9"/>
          <p:cNvSpPr>
            <a:spLocks noGrp="1"/>
          </p:cNvSpPr>
          <p:nvPr>
            <p:custDataLst>
              <p:tags r:id="rId14"/>
            </p:custDataLst>
          </p:nvPr>
        </p:nvSpPr>
        <p:spPr bwMode="auto">
          <a:xfrm>
            <a:off x="4494610" y="3095079"/>
            <a:ext cx="253167"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BDFFBBE5-E33B-4B65-9B3F-2C96725E1655}" type="datetime'''''''''''''''46''''-''''''''''''''''''''''''5''0'">
              <a:rPr lang="en-US" sz="800">
                <a:sym typeface="+mn-lt"/>
              </a:rPr>
              <a:pPr marL="0" indent="0" algn="ctr">
                <a:spcBef>
                  <a:spcPct val="0"/>
                </a:spcBef>
                <a:spcAft>
                  <a:spcPct val="0"/>
                </a:spcAft>
                <a:buNone/>
              </a:pPr>
              <a:t>46-50</a:t>
            </a:fld>
            <a:endParaRPr lang="fr-BE" sz="800" dirty="0">
              <a:sym typeface="+mn-lt"/>
            </a:endParaRPr>
          </a:p>
        </p:txBody>
      </p:sp>
      <p:sp>
        <p:nvSpPr>
          <p:cNvPr id="30" name="Text Placeholder 11"/>
          <p:cNvSpPr>
            <a:spLocks noGrp="1"/>
          </p:cNvSpPr>
          <p:nvPr>
            <p:custDataLst>
              <p:tags r:id="rId15"/>
            </p:custDataLst>
          </p:nvPr>
        </p:nvSpPr>
        <p:spPr bwMode="auto">
          <a:xfrm>
            <a:off x="5773642" y="3095079"/>
            <a:ext cx="171578"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C2F311FE-28C1-4CFA-A940-44AC7A69113E}" type="datetime'''''''''5''''''''''''''''''6&gt;'''''''''''''''''''''''">
              <a:rPr lang="en-US" sz="800">
                <a:sym typeface="+mn-lt"/>
              </a:rPr>
              <a:pPr marL="0" indent="0" algn="ctr">
                <a:spcBef>
                  <a:spcPct val="0"/>
                </a:spcBef>
                <a:spcAft>
                  <a:spcPct val="0"/>
                </a:spcAft>
                <a:buNone/>
              </a:pPr>
              <a:t>56&gt;</a:t>
            </a:fld>
            <a:endParaRPr lang="fr-BE" sz="800" dirty="0">
              <a:sym typeface="+mn-lt"/>
            </a:endParaRPr>
          </a:p>
        </p:txBody>
      </p:sp>
      <p:sp>
        <p:nvSpPr>
          <p:cNvPr id="28" name="Text Placeholder 10"/>
          <p:cNvSpPr>
            <a:spLocks noGrp="1"/>
          </p:cNvSpPr>
          <p:nvPr>
            <p:custDataLst>
              <p:tags r:id="rId16"/>
            </p:custDataLst>
          </p:nvPr>
        </p:nvSpPr>
        <p:spPr bwMode="auto">
          <a:xfrm>
            <a:off x="5114929" y="3095079"/>
            <a:ext cx="253167"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99DEC102-53BF-4DCD-AFA9-8455A4E99DF8}" type="datetime'''''''''''''''''''''5''''''1''''''''''-''''''''55'''''''''">
              <a:rPr lang="en-US" sz="800">
                <a:sym typeface="+mn-lt"/>
              </a:rPr>
              <a:pPr marL="0" indent="0" algn="ctr">
                <a:spcBef>
                  <a:spcPct val="0"/>
                </a:spcBef>
                <a:spcAft>
                  <a:spcPct val="0"/>
                </a:spcAft>
                <a:buNone/>
              </a:pPr>
              <a:t>51-55</a:t>
            </a:fld>
            <a:endParaRPr lang="fr-BE" sz="800" dirty="0">
              <a:sym typeface="+mn-lt"/>
            </a:endParaRPr>
          </a:p>
        </p:txBody>
      </p:sp>
      <p:sp>
        <p:nvSpPr>
          <p:cNvPr id="37" name="TextBox 36"/>
          <p:cNvSpPr txBox="1"/>
          <p:nvPr/>
        </p:nvSpPr>
        <p:spPr>
          <a:xfrm>
            <a:off x="381550" y="3572335"/>
            <a:ext cx="2231388" cy="245860"/>
          </a:xfrm>
          <a:prstGeom prst="rect">
            <a:avLst/>
          </a:prstGeom>
          <a:solidFill>
            <a:schemeClr val="accent2"/>
          </a:solidFill>
          <a:ln>
            <a:solidFill>
              <a:schemeClr val="accent2"/>
            </a:solidFill>
          </a:ln>
        </p:spPr>
        <p:txBody>
          <a:bodyPr wrap="square" lIns="30301" tIns="30301" rIns="30301" bIns="30301" rtlCol="0">
            <a:spAutoFit/>
          </a:bodyPr>
          <a:lstStyle/>
          <a:p>
            <a:pPr algn="ctr"/>
            <a:r>
              <a:rPr lang="fr-BE" sz="1200" spc="-34" dirty="0">
                <a:solidFill>
                  <a:schemeClr val="bg1"/>
                </a:solidFill>
              </a:rPr>
              <a:t>Moment du diagnostic </a:t>
            </a:r>
          </a:p>
        </p:txBody>
      </p:sp>
      <p:sp>
        <p:nvSpPr>
          <p:cNvPr id="38" name="Rectangle 37"/>
          <p:cNvSpPr/>
          <p:nvPr/>
        </p:nvSpPr>
        <p:spPr>
          <a:xfrm>
            <a:off x="383950" y="3859004"/>
            <a:ext cx="2229401" cy="2145291"/>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39" name="Rectangle 38"/>
          <p:cNvSpPr/>
          <p:nvPr/>
        </p:nvSpPr>
        <p:spPr>
          <a:xfrm>
            <a:off x="2859225" y="1190779"/>
            <a:ext cx="3606614" cy="2176794"/>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40" name="TextBox 39"/>
          <p:cNvSpPr txBox="1"/>
          <p:nvPr/>
        </p:nvSpPr>
        <p:spPr>
          <a:xfrm>
            <a:off x="2858025" y="927737"/>
            <a:ext cx="3606614" cy="245860"/>
          </a:xfrm>
          <a:prstGeom prst="rect">
            <a:avLst/>
          </a:prstGeom>
          <a:solidFill>
            <a:schemeClr val="accent2"/>
          </a:solidFill>
          <a:ln>
            <a:solidFill>
              <a:schemeClr val="accent2"/>
            </a:solidFill>
          </a:ln>
        </p:spPr>
        <p:txBody>
          <a:bodyPr wrap="square" lIns="30301" tIns="30301" rIns="30301" bIns="30301" rtlCol="0">
            <a:spAutoFit/>
          </a:bodyPr>
          <a:lstStyle/>
          <a:p>
            <a:pPr algn="ctr"/>
            <a:r>
              <a:rPr lang="fr-BE" sz="1200" spc="-34" dirty="0">
                <a:solidFill>
                  <a:schemeClr val="bg1"/>
                </a:solidFill>
              </a:rPr>
              <a:t>Âge lors de l’enquête</a:t>
            </a:r>
          </a:p>
        </p:txBody>
      </p:sp>
      <p:sp>
        <p:nvSpPr>
          <p:cNvPr id="45" name="Text Placeholder 11"/>
          <p:cNvSpPr>
            <a:spLocks noGrp="1"/>
          </p:cNvSpPr>
          <p:nvPr>
            <p:custDataLst>
              <p:tags r:id="rId17"/>
            </p:custDataLst>
          </p:nvPr>
        </p:nvSpPr>
        <p:spPr bwMode="auto">
          <a:xfrm>
            <a:off x="8210523" y="2811560"/>
            <a:ext cx="323957" cy="151210"/>
          </a:xfrm>
          <a:prstGeom prst="rect">
            <a:avLst/>
          </a:prstGeom>
          <a:noFill/>
          <a:extLst>
            <a:ext uri="{909E8E84-426E-40DD-AFC4-6F175D3DCCD1}">
              <a14:hiddenFill xmlns:a14="http://schemas.microsoft.com/office/drawing/2010/main">
                <a:solidFill>
                  <a:scrgbClr r="0" g="0" b="0"/>
                </a:solidFill>
              </a14:hiddenFill>
            </a:ext>
          </a:extLst>
        </p:spPr>
        <p:txBody>
          <a:bodyPr wrap="none" lIns="0" tIns="0" rIns="0" bIns="0" numCol="1" spc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spcAft>
                <a:spcPct val="0"/>
              </a:spcAft>
              <a:buNone/>
            </a:pPr>
            <a:endParaRPr lang="fr-BE" sz="800" dirty="0">
              <a:sym typeface="+mn-lt"/>
            </a:endParaRPr>
          </a:p>
        </p:txBody>
      </p:sp>
      <p:sp>
        <p:nvSpPr>
          <p:cNvPr id="47" name="Text Placeholder 8"/>
          <p:cNvSpPr>
            <a:spLocks noGrp="1"/>
          </p:cNvSpPr>
          <p:nvPr>
            <p:custDataLst>
              <p:tags r:id="rId18"/>
            </p:custDataLst>
          </p:nvPr>
        </p:nvSpPr>
        <p:spPr bwMode="gray">
          <a:xfrm>
            <a:off x="7951356" y="2668225"/>
            <a:ext cx="217172" cy="151210"/>
          </a:xfrm>
          <a:prstGeom prst="rect">
            <a:avLst/>
          </a:prstGeom>
          <a:noFill/>
          <a:extLst>
            <a:ext uri="{909E8E84-426E-40DD-AFC4-6F175D3DCCD1}">
              <a14:hiddenFill xmlns:a14="http://schemas.microsoft.com/office/drawing/2010/main">
                <a:solidFill>
                  <a:scrgbClr r="0" g="0" b="0"/>
                </a:solidFill>
              </a14:hiddenFill>
            </a:ext>
          </a:extLst>
        </p:spPr>
        <p:txBody>
          <a:bodyPr wrap="none" lIns="14699" tIns="0" rIns="14699" bIns="0" numCol="1" spc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endParaRPr lang="fr-BE" sz="800" dirty="0">
              <a:sym typeface="+mn-lt"/>
            </a:endParaRPr>
          </a:p>
        </p:txBody>
      </p:sp>
      <p:sp>
        <p:nvSpPr>
          <p:cNvPr id="44" name="Text Placeholder 6"/>
          <p:cNvSpPr>
            <a:spLocks noGrp="1"/>
          </p:cNvSpPr>
          <p:nvPr>
            <p:custDataLst>
              <p:tags r:id="rId19"/>
            </p:custDataLst>
          </p:nvPr>
        </p:nvSpPr>
        <p:spPr bwMode="gray">
          <a:xfrm>
            <a:off x="7960955" y="1872798"/>
            <a:ext cx="217172" cy="151210"/>
          </a:xfrm>
          <a:prstGeom prst="rect">
            <a:avLst/>
          </a:prstGeom>
          <a:noFill/>
          <a:extLst>
            <a:ext uri="{909E8E84-426E-40DD-AFC4-6F175D3DCCD1}">
              <a14:hiddenFill xmlns:a14="http://schemas.microsoft.com/office/drawing/2010/main">
                <a:solidFill>
                  <a:scrgbClr r="0" g="0" b="0"/>
                </a:solidFill>
              </a14:hiddenFill>
            </a:ext>
          </a:extLst>
        </p:spPr>
        <p:txBody>
          <a:bodyPr wrap="none" lIns="14699" tIns="0" rIns="14699" bIns="0" numCol="1" spc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4F793BDA-E48C-4946-932D-771B2799952D}" type="datetime'''''''''''27''%'''''''''''''''''''''''''''''''''''''''''''''">
              <a:rPr lang="en-US" sz="800">
                <a:solidFill>
                  <a:schemeClr val="bg1"/>
                </a:solidFill>
              </a:rPr>
              <a:pPr marL="0" indent="0" algn="ctr">
                <a:spcBef>
                  <a:spcPct val="0"/>
                </a:spcBef>
                <a:spcAft>
                  <a:spcPct val="0"/>
                </a:spcAft>
                <a:buNone/>
              </a:pPr>
              <a:t>27%</a:t>
            </a:fld>
            <a:endParaRPr lang="fr-BE" sz="800" dirty="0">
              <a:solidFill>
                <a:schemeClr val="bg1"/>
              </a:solidFill>
              <a:sym typeface="+mn-lt"/>
            </a:endParaRPr>
          </a:p>
        </p:txBody>
      </p:sp>
      <p:sp>
        <p:nvSpPr>
          <p:cNvPr id="56" name="Text Placeholder 18"/>
          <p:cNvSpPr>
            <a:spLocks noGrp="1"/>
          </p:cNvSpPr>
          <p:nvPr>
            <p:custDataLst>
              <p:tags r:id="rId20"/>
            </p:custDataLst>
          </p:nvPr>
        </p:nvSpPr>
        <p:spPr bwMode="gray">
          <a:xfrm>
            <a:off x="7319039" y="4468569"/>
            <a:ext cx="217172" cy="15121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14699" tIns="0" rIns="14699" bIns="0" numCol="1" spcCol="0" rtl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endParaRPr lang="fr-BE" sz="800" dirty="0">
              <a:latin typeface="Arial"/>
              <a:sym typeface="Arial"/>
            </a:endParaRPr>
          </a:p>
        </p:txBody>
      </p:sp>
      <p:sp>
        <p:nvSpPr>
          <p:cNvPr id="60" name="Text Placeholder 6"/>
          <p:cNvSpPr>
            <a:spLocks noGrp="1"/>
          </p:cNvSpPr>
          <p:nvPr>
            <p:custDataLst>
              <p:tags r:id="rId21"/>
            </p:custDataLst>
          </p:nvPr>
        </p:nvSpPr>
        <p:spPr bwMode="gray">
          <a:xfrm>
            <a:off x="8089338" y="4796190"/>
            <a:ext cx="217172" cy="151210"/>
          </a:xfrm>
          <a:prstGeom prst="rect">
            <a:avLst/>
          </a:prstGeom>
          <a:noFill/>
          <a:extLst>
            <a:ext uri="{909E8E84-426E-40DD-AFC4-6F175D3DCCD1}">
              <a14:hiddenFill xmlns:a14="http://schemas.microsoft.com/office/drawing/2010/main">
                <a:solidFill>
                  <a:scrgbClr r="0" g="0" b="0"/>
                </a:solidFill>
              </a14:hiddenFill>
            </a:ext>
          </a:extLst>
        </p:spPr>
        <p:txBody>
          <a:bodyPr wrap="none" lIns="14699" tIns="0" rIns="14699" bIns="0" numCol="1" spc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endParaRPr lang="fr-BE" sz="800" dirty="0">
              <a:sym typeface="+mn-lt"/>
            </a:endParaRPr>
          </a:p>
        </p:txBody>
      </p:sp>
      <p:sp>
        <p:nvSpPr>
          <p:cNvPr id="54" name="Slide Number Placeholder 5"/>
          <p:cNvSpPr txBox="1">
            <a:spLocks/>
          </p:cNvSpPr>
          <p:nvPr/>
        </p:nvSpPr>
        <p:spPr>
          <a:xfrm>
            <a:off x="3755639" y="6501879"/>
            <a:ext cx="323645" cy="142177"/>
          </a:xfrm>
          <a:prstGeom prst="rect">
            <a:avLst/>
          </a:prstGeom>
        </p:spPr>
        <p:txBody>
          <a:bodyPr lIns="76965" tIns="38483" rIns="76965" bIns="38483"/>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A1D61E-DCAC-4F3F-A9E2-B5195B305580}" type="slidenum">
              <a:rPr lang="en-US" sz="800">
                <a:solidFill>
                  <a:srgbClr val="999999"/>
                </a:solidFill>
              </a:rPr>
              <a:pPr/>
              <a:t>10</a:t>
            </a:fld>
            <a:endParaRPr lang="fr-BE" sz="800" dirty="0">
              <a:solidFill>
                <a:srgbClr val="999999"/>
              </a:solidFill>
            </a:endParaRPr>
          </a:p>
        </p:txBody>
      </p:sp>
      <p:pic>
        <p:nvPicPr>
          <p:cNvPr id="55" name="Picture 2" descr="http://www.kbs-frb.be/uploadedImages/KBS-FRB/Files/Kaft_-_Logo/Pink%20Ribbon.jpg">
            <a:hlinkClick r:id="rId49"/>
          </p:cNvPr>
          <p:cNvPicPr>
            <a:picLocks noChangeAspect="1" noChangeArrowheads="1"/>
          </p:cNvPicPr>
          <p:nvPr/>
        </p:nvPicPr>
        <p:blipFill>
          <a:blip r:embed="rId50" cstate="print">
            <a:extLst>
              <a:ext uri="{28A0092B-C50C-407E-A947-70E740481C1C}">
                <a14:useLocalDpi xmlns:a14="http://schemas.microsoft.com/office/drawing/2010/main" val="0"/>
              </a:ext>
            </a:extLst>
          </a:blip>
          <a:srcRect/>
          <a:stretch>
            <a:fillRect/>
          </a:stretch>
        </p:blipFill>
        <p:spPr bwMode="auto">
          <a:xfrm>
            <a:off x="54800" y="6296204"/>
            <a:ext cx="489817" cy="562189"/>
          </a:xfrm>
          <a:prstGeom prst="rect">
            <a:avLst/>
          </a:prstGeom>
          <a:noFill/>
          <a:extLst>
            <a:ext uri="{909E8E84-426E-40DD-AFC4-6F175D3DCCD1}">
              <a14:hiddenFill xmlns:a14="http://schemas.microsoft.com/office/drawing/2010/main">
                <a:solidFill>
                  <a:srgbClr val="FFFFFF"/>
                </a:solidFill>
              </a14:hiddenFill>
            </a:ext>
          </a:extLst>
        </p:spPr>
      </p:pic>
      <p:cxnSp>
        <p:nvCxnSpPr>
          <p:cNvPr id="78" name="Straight Connector 77"/>
          <p:cNvCxnSpPr/>
          <p:nvPr>
            <p:custDataLst>
              <p:tags r:id="rId22"/>
            </p:custDataLst>
          </p:nvPr>
        </p:nvCxnSpPr>
        <p:spPr bwMode="auto">
          <a:xfrm>
            <a:off x="776299" y="3052550"/>
            <a:ext cx="1432612" cy="0"/>
          </a:xfrm>
          <a:prstGeom prst="line">
            <a:avLst/>
          </a:prstGeom>
          <a:ln w="9525">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79" name="Rectangle 78"/>
          <p:cNvSpPr/>
          <p:nvPr>
            <p:custDataLst>
              <p:tags r:id="rId23"/>
            </p:custDataLst>
          </p:nvPr>
        </p:nvSpPr>
        <p:spPr bwMode="auto">
          <a:xfrm>
            <a:off x="779898" y="1357739"/>
            <a:ext cx="712706" cy="847406"/>
          </a:xfrm>
          <a:prstGeom prst="rect">
            <a:avLst/>
          </a:prstGeom>
          <a:solidFill>
            <a:srgbClr val="C3CFE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80" name="Rectangle 79"/>
          <p:cNvSpPr/>
          <p:nvPr>
            <p:custDataLst>
              <p:tags r:id="rId24"/>
            </p:custDataLst>
          </p:nvPr>
        </p:nvSpPr>
        <p:spPr bwMode="auto">
          <a:xfrm>
            <a:off x="1492605" y="1357739"/>
            <a:ext cx="712706" cy="847406"/>
          </a:xfrm>
          <a:prstGeom prst="rect">
            <a:avLst/>
          </a:prstGeom>
          <a:solidFill>
            <a:srgbClr val="C3CFE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81" name="Rectangle 80"/>
          <p:cNvSpPr/>
          <p:nvPr>
            <p:custDataLst>
              <p:tags r:id="rId25"/>
            </p:custDataLst>
          </p:nvPr>
        </p:nvSpPr>
        <p:spPr bwMode="auto">
          <a:xfrm>
            <a:off x="779898" y="2205145"/>
            <a:ext cx="712706" cy="847406"/>
          </a:xfrm>
          <a:prstGeom prst="rect">
            <a:avLst/>
          </a:prstGeom>
          <a:solidFill>
            <a:srgbClr val="C3CFE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82" name="Rectangle 81"/>
          <p:cNvSpPr/>
          <p:nvPr>
            <p:custDataLst>
              <p:tags r:id="rId26"/>
            </p:custDataLst>
          </p:nvPr>
        </p:nvSpPr>
        <p:spPr bwMode="auto">
          <a:xfrm>
            <a:off x="1492605" y="2205145"/>
            <a:ext cx="712706" cy="847406"/>
          </a:xfrm>
          <a:prstGeom prst="rect">
            <a:avLst/>
          </a:prstGeom>
          <a:solidFill>
            <a:srgbClr val="C3CFE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83" name="Text Placeholder 380938"/>
          <p:cNvSpPr>
            <a:spLocks noGrp="1"/>
          </p:cNvSpPr>
          <p:nvPr>
            <p:custDataLst>
              <p:tags r:id="rId27"/>
            </p:custDataLst>
          </p:nvPr>
        </p:nvSpPr>
        <p:spPr bwMode="auto">
          <a:xfrm flipV="1">
            <a:off x="587923" y="2164192"/>
            <a:ext cx="115185" cy="812753"/>
          </a:xfrm>
          <a:prstGeom prst="rect">
            <a:avLst/>
          </a:prstGeom>
          <a:noFill/>
          <a:extLst>
            <a:ext uri="{909E8E84-426E-40DD-AFC4-6F175D3DCCD1}">
              <a14:hiddenFill xmlns:a14="http://schemas.microsoft.com/office/drawing/2010/main">
                <a:solidFill>
                  <a:scrgbClr r="0" g="0" b="0"/>
                </a:solidFill>
              </a14:hiddenFill>
            </a:ext>
          </a:extLst>
        </p:spPr>
        <p:txBody>
          <a:bodyPr vert="eaVert" wrap="none" lIns="0" tIns="0" rIns="0" bIns="0" numCol="1" spcCol="0" anchor="b"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fr-BE" sz="800" dirty="0">
                <a:sym typeface="+mn-lt"/>
              </a:rPr>
              <a:t>Traitement en cours</a:t>
            </a:r>
          </a:p>
        </p:txBody>
      </p:sp>
      <p:sp>
        <p:nvSpPr>
          <p:cNvPr id="84" name="Text Placeholder 380928"/>
          <p:cNvSpPr>
            <a:spLocks noGrp="1"/>
          </p:cNvSpPr>
          <p:nvPr>
            <p:custDataLst>
              <p:tags r:id="rId28"/>
            </p:custDataLst>
          </p:nvPr>
        </p:nvSpPr>
        <p:spPr bwMode="auto">
          <a:xfrm>
            <a:off x="1544198" y="3169108"/>
            <a:ext cx="610720" cy="151210"/>
          </a:xfrm>
          <a:prstGeom prst="rect">
            <a:avLst/>
          </a:prstGeom>
          <a:noFill/>
          <a:extLst>
            <a:ext uri="{909E8E84-426E-40DD-AFC4-6F175D3DCCD1}">
              <a14:hiddenFill xmlns:a14="http://schemas.microsoft.com/office/drawing/2010/main">
                <a:solidFill>
                  <a:scrgbClr r="0" g="0" b="0"/>
                </a:solidFill>
              </a14:hiddenFill>
            </a:ext>
          </a:extLst>
        </p:spPr>
        <p:txBody>
          <a:bodyPr wrap="none" lIns="0" tIns="0" rIns="0" bIns="0" numCol="1" spc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en-US" sz="800" dirty="0" err="1"/>
              <a:t>N’a</a:t>
            </a:r>
            <a:r>
              <a:rPr lang="en-US" sz="800" dirty="0"/>
              <a:t> pas </a:t>
            </a:r>
            <a:r>
              <a:rPr lang="en-US" sz="800" dirty="0" err="1"/>
              <a:t>repris</a:t>
            </a:r>
            <a:r>
              <a:rPr lang="en-US" sz="800" dirty="0"/>
              <a:t> le travail</a:t>
            </a:r>
            <a:endParaRPr lang="fr-BE" sz="800" dirty="0">
              <a:sym typeface="+mn-lt"/>
            </a:endParaRPr>
          </a:p>
        </p:txBody>
      </p:sp>
      <p:sp>
        <p:nvSpPr>
          <p:cNvPr id="85" name="Text Placeholder 380937"/>
          <p:cNvSpPr>
            <a:spLocks noGrp="1"/>
          </p:cNvSpPr>
          <p:nvPr>
            <p:custDataLst>
              <p:tags r:id="rId29"/>
            </p:custDataLst>
          </p:nvPr>
        </p:nvSpPr>
        <p:spPr bwMode="auto">
          <a:xfrm flipV="1">
            <a:off x="587923" y="1266383"/>
            <a:ext cx="115185" cy="847406"/>
          </a:xfrm>
          <a:prstGeom prst="rect">
            <a:avLst/>
          </a:prstGeom>
          <a:noFill/>
          <a:extLst>
            <a:ext uri="{909E8E84-426E-40DD-AFC4-6F175D3DCCD1}">
              <a14:hiddenFill xmlns:a14="http://schemas.microsoft.com/office/drawing/2010/main">
                <a:solidFill>
                  <a:scrgbClr r="0" g="0" b="0"/>
                </a:solidFill>
              </a14:hiddenFill>
            </a:ext>
          </a:extLst>
        </p:spPr>
        <p:txBody>
          <a:bodyPr vert="eaVert" wrap="none" lIns="0" tIns="0" rIns="0" bIns="0" numCol="1" spcCol="0" anchor="b"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fr-BE" sz="800" dirty="0">
                <a:sym typeface="+mn-lt"/>
              </a:rPr>
              <a:t>Tr. terminé</a:t>
            </a:r>
          </a:p>
        </p:txBody>
      </p:sp>
      <p:sp>
        <p:nvSpPr>
          <p:cNvPr id="86" name="Text Placeholder 30"/>
          <p:cNvSpPr>
            <a:spLocks noGrp="1"/>
          </p:cNvSpPr>
          <p:nvPr>
            <p:custDataLst>
              <p:tags r:id="rId30"/>
            </p:custDataLst>
          </p:nvPr>
        </p:nvSpPr>
        <p:spPr bwMode="gray">
          <a:xfrm>
            <a:off x="1015067" y="2553243"/>
            <a:ext cx="242368" cy="151210"/>
          </a:xfrm>
          <a:prstGeom prst="rect">
            <a:avLst/>
          </a:prstGeom>
          <a:noFill/>
          <a:extLst>
            <a:ext uri="{909E8E84-426E-40DD-AFC4-6F175D3DCCD1}">
              <a14:hiddenFill xmlns:a14="http://schemas.microsoft.com/office/drawing/2010/main">
                <a:solidFill>
                  <a:scrgbClr r="0" g="0" b="0"/>
                </a:solidFill>
              </a14:hiddenFill>
            </a:ext>
          </a:extLst>
        </p:spPr>
        <p:txBody>
          <a:bodyPr wrap="none" lIns="14699" tIns="0" rIns="14699" bIns="0" numCol="1" spc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fr-BE" sz="800" dirty="0">
                <a:sym typeface="+mn-lt"/>
              </a:rPr>
              <a:t>N=65</a:t>
            </a:r>
          </a:p>
        </p:txBody>
      </p:sp>
      <p:sp>
        <p:nvSpPr>
          <p:cNvPr id="87" name="Text Placeholder 380927"/>
          <p:cNvSpPr>
            <a:spLocks noGrp="1"/>
          </p:cNvSpPr>
          <p:nvPr>
            <p:custDataLst>
              <p:tags r:id="rId31"/>
            </p:custDataLst>
          </p:nvPr>
        </p:nvSpPr>
        <p:spPr bwMode="gray">
          <a:xfrm>
            <a:off x="1015067" y="1705837"/>
            <a:ext cx="242368" cy="151210"/>
          </a:xfrm>
          <a:prstGeom prst="rect">
            <a:avLst/>
          </a:prstGeom>
          <a:noFill/>
          <a:extLst>
            <a:ext uri="{909E8E84-426E-40DD-AFC4-6F175D3DCCD1}">
              <a14:hiddenFill xmlns:a14="http://schemas.microsoft.com/office/drawing/2010/main">
                <a:solidFill>
                  <a:scrgbClr r="0" g="0" b="0"/>
                </a:solidFill>
              </a14:hiddenFill>
            </a:ext>
          </a:extLst>
        </p:spPr>
        <p:txBody>
          <a:bodyPr wrap="none" lIns="14699" tIns="0" rIns="14699" bIns="0" numCol="1" spc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fr-BE" sz="800" dirty="0">
                <a:sym typeface="+mn-lt"/>
              </a:rPr>
              <a:t>N=81</a:t>
            </a:r>
          </a:p>
        </p:txBody>
      </p:sp>
      <p:sp>
        <p:nvSpPr>
          <p:cNvPr id="88" name="Text Placeholder 380931"/>
          <p:cNvSpPr>
            <a:spLocks noGrp="1"/>
          </p:cNvSpPr>
          <p:nvPr>
            <p:custDataLst>
              <p:tags r:id="rId32"/>
            </p:custDataLst>
          </p:nvPr>
        </p:nvSpPr>
        <p:spPr bwMode="gray">
          <a:xfrm>
            <a:off x="1727774" y="2553243"/>
            <a:ext cx="242368" cy="151210"/>
          </a:xfrm>
          <a:prstGeom prst="rect">
            <a:avLst/>
          </a:prstGeom>
          <a:noFill/>
          <a:extLst>
            <a:ext uri="{909E8E84-426E-40DD-AFC4-6F175D3DCCD1}">
              <a14:hiddenFill xmlns:a14="http://schemas.microsoft.com/office/drawing/2010/main">
                <a:solidFill>
                  <a:srgbClr val="DFE5EF"/>
                </a:solidFill>
              </a14:hiddenFill>
            </a:ext>
          </a:extLst>
        </p:spPr>
        <p:txBody>
          <a:bodyPr wrap="none" lIns="14699" tIns="0" rIns="14699" bIns="0" numCol="1" spc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fr-BE" sz="800" dirty="0">
                <a:sym typeface="+mn-lt"/>
              </a:rPr>
              <a:t>N=30</a:t>
            </a:r>
          </a:p>
        </p:txBody>
      </p:sp>
      <p:sp>
        <p:nvSpPr>
          <p:cNvPr id="89" name="Text Placeholder 380932"/>
          <p:cNvSpPr>
            <a:spLocks noGrp="1"/>
          </p:cNvSpPr>
          <p:nvPr>
            <p:custDataLst>
              <p:tags r:id="rId33"/>
            </p:custDataLst>
          </p:nvPr>
        </p:nvSpPr>
        <p:spPr bwMode="gray">
          <a:xfrm>
            <a:off x="1703777" y="1705837"/>
            <a:ext cx="291562" cy="151210"/>
          </a:xfrm>
          <a:prstGeom prst="rect">
            <a:avLst/>
          </a:prstGeom>
          <a:noFill/>
          <a:extLst>
            <a:ext uri="{909E8E84-426E-40DD-AFC4-6F175D3DCCD1}">
              <a14:hiddenFill xmlns:a14="http://schemas.microsoft.com/office/drawing/2010/main">
                <a:solidFill>
                  <a:scrgbClr r="0" g="0" b="0"/>
                </a:solidFill>
              </a14:hiddenFill>
            </a:ext>
          </a:extLst>
        </p:spPr>
        <p:txBody>
          <a:bodyPr wrap="none" lIns="14699" tIns="0" rIns="14699" bIns="0" numCol="1" spcCol="0" anchor="ctr"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fr-BE" sz="800" dirty="0">
                <a:sym typeface="+mn-lt"/>
              </a:rPr>
              <a:t>N=337</a:t>
            </a:r>
          </a:p>
        </p:txBody>
      </p:sp>
      <p:sp>
        <p:nvSpPr>
          <p:cNvPr id="90" name="Text Placeholder 28"/>
          <p:cNvSpPr>
            <a:spLocks noGrp="1"/>
          </p:cNvSpPr>
          <p:nvPr>
            <p:custDataLst>
              <p:tags r:id="rId34"/>
            </p:custDataLst>
          </p:nvPr>
        </p:nvSpPr>
        <p:spPr bwMode="auto">
          <a:xfrm>
            <a:off x="718106" y="3169108"/>
            <a:ext cx="593922" cy="151210"/>
          </a:xfrm>
          <a:prstGeom prst="rect">
            <a:avLst/>
          </a:prstGeom>
          <a:noFill/>
          <a:extLst>
            <a:ext uri="{909E8E84-426E-40DD-AFC4-6F175D3DCCD1}">
              <a14:hiddenFill xmlns:a14="http://schemas.microsoft.com/office/drawing/2010/main">
                <a:solidFill>
                  <a:scrgbClr r="0" g="0" b="0"/>
                </a:solidFill>
              </a14:hiddenFill>
            </a:ext>
          </a:extLst>
        </p:spPr>
        <p:txBody>
          <a:bodyPr wrap="none" lIns="0" tIns="0" rIns="0" bIns="0" numCol="1" spc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r>
              <a:rPr lang="en-US" sz="800" dirty="0"/>
              <a:t>A </a:t>
            </a:r>
            <a:r>
              <a:rPr lang="en-US" sz="800" dirty="0" err="1"/>
              <a:t>repris</a:t>
            </a:r>
            <a:r>
              <a:rPr lang="en-US" sz="800" dirty="0"/>
              <a:t> le travail</a:t>
            </a:r>
            <a:endParaRPr lang="fr-BE" sz="800" dirty="0">
              <a:sym typeface="+mn-lt"/>
            </a:endParaRPr>
          </a:p>
        </p:txBody>
      </p:sp>
      <p:sp>
        <p:nvSpPr>
          <p:cNvPr id="91" name="TextBox 90"/>
          <p:cNvSpPr txBox="1"/>
          <p:nvPr/>
        </p:nvSpPr>
        <p:spPr>
          <a:xfrm>
            <a:off x="383950" y="935612"/>
            <a:ext cx="2229401" cy="245860"/>
          </a:xfrm>
          <a:prstGeom prst="rect">
            <a:avLst/>
          </a:prstGeom>
          <a:solidFill>
            <a:schemeClr val="accent2"/>
          </a:solidFill>
          <a:ln>
            <a:solidFill>
              <a:schemeClr val="accent2"/>
            </a:solidFill>
          </a:ln>
        </p:spPr>
        <p:txBody>
          <a:bodyPr wrap="square" lIns="30301" tIns="30301" rIns="30301" bIns="30301" rtlCol="0">
            <a:spAutoFit/>
          </a:bodyPr>
          <a:lstStyle/>
          <a:p>
            <a:pPr algn="ctr"/>
            <a:r>
              <a:rPr lang="fr-BE" sz="1200" spc="-34" dirty="0">
                <a:solidFill>
                  <a:schemeClr val="bg1"/>
                </a:solidFill>
              </a:rPr>
              <a:t>Segments</a:t>
            </a:r>
          </a:p>
        </p:txBody>
      </p:sp>
      <p:sp>
        <p:nvSpPr>
          <p:cNvPr id="92" name="Rectangle 91"/>
          <p:cNvSpPr/>
          <p:nvPr/>
        </p:nvSpPr>
        <p:spPr>
          <a:xfrm>
            <a:off x="381550" y="1195282"/>
            <a:ext cx="2231388" cy="2172289"/>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93" name="Rectangle 92"/>
          <p:cNvSpPr/>
          <p:nvPr/>
        </p:nvSpPr>
        <p:spPr>
          <a:xfrm>
            <a:off x="2871223" y="3841678"/>
            <a:ext cx="3606614" cy="2162109"/>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94" name="TextBox 93"/>
          <p:cNvSpPr txBox="1"/>
          <p:nvPr/>
        </p:nvSpPr>
        <p:spPr>
          <a:xfrm>
            <a:off x="2870023" y="3578635"/>
            <a:ext cx="3606614" cy="245860"/>
          </a:xfrm>
          <a:prstGeom prst="rect">
            <a:avLst/>
          </a:prstGeom>
          <a:solidFill>
            <a:schemeClr val="accent2"/>
          </a:solidFill>
          <a:ln>
            <a:solidFill>
              <a:schemeClr val="accent2"/>
            </a:solidFill>
          </a:ln>
        </p:spPr>
        <p:txBody>
          <a:bodyPr wrap="square" lIns="30301" tIns="30301" rIns="30301" bIns="30301" rtlCol="0">
            <a:spAutoFit/>
          </a:bodyPr>
          <a:lstStyle/>
          <a:p>
            <a:pPr algn="ctr"/>
            <a:r>
              <a:rPr lang="fr-BE" sz="1200" spc="-34" dirty="0">
                <a:solidFill>
                  <a:schemeClr val="bg1"/>
                </a:solidFill>
              </a:rPr>
              <a:t>Âge lors du diagnostic</a:t>
            </a:r>
          </a:p>
        </p:txBody>
      </p:sp>
      <p:graphicFrame>
        <p:nvGraphicFramePr>
          <p:cNvPr id="95" name="Object 94"/>
          <p:cNvGraphicFramePr>
            <a:graphicFrameLocks/>
          </p:cNvGraphicFramePr>
          <p:nvPr>
            <p:custDataLst>
              <p:tags r:id="rId35"/>
            </p:custDataLst>
            <p:extLst>
              <p:ext uri="{D42A27DB-BD31-4B8C-83A1-F6EECF244321}">
                <p14:modId xmlns:p14="http://schemas.microsoft.com/office/powerpoint/2010/main" val="333291801"/>
              </p:ext>
            </p:extLst>
          </p:nvPr>
        </p:nvGraphicFramePr>
        <p:xfrm>
          <a:off x="2966011" y="4007063"/>
          <a:ext cx="3276981" cy="1625566"/>
        </p:xfrm>
        <a:graphic>
          <a:graphicData uri="http://schemas.openxmlformats.org/presentationml/2006/ole">
            <mc:AlternateContent xmlns:mc="http://schemas.openxmlformats.org/markup-compatibility/2006">
              <mc:Choice xmlns:v="urn:schemas-microsoft-com:vml" Requires="v">
                <p:oleObj spid="_x0000_s3108" name="Chart" r:id="rId51" imgW="4335742" imgH="1638360" progId="MSGraph.Chart.8">
                  <p:embed followColorScheme="full"/>
                </p:oleObj>
              </mc:Choice>
              <mc:Fallback>
                <p:oleObj name="Chart" r:id="rId51" imgW="4335742" imgH="1638360" progId="MSGraph.Chart.8">
                  <p:embed followColorScheme="full"/>
                  <p:pic>
                    <p:nvPicPr>
                      <p:cNvPr id="0" name=""/>
                      <p:cNvPicPr>
                        <a:picLocks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2966011" y="4007063"/>
                        <a:ext cx="3276981" cy="16255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6" name="Text Placeholder 4"/>
          <p:cNvSpPr>
            <a:spLocks noGrp="1"/>
          </p:cNvSpPr>
          <p:nvPr>
            <p:custDataLst>
              <p:tags r:id="rId36"/>
            </p:custDataLst>
          </p:nvPr>
        </p:nvSpPr>
        <p:spPr bwMode="auto">
          <a:xfrm>
            <a:off x="3297167" y="5649896"/>
            <a:ext cx="171578"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6B6AEFE0-A6DB-422D-AB65-98900B1EFBE2}" type="datetime'&lt;''''''''''''''''''''''''''4''''''''''''''''0'''''''''''''''">
              <a:rPr lang="en-US" sz="800"/>
              <a:pPr marL="0" indent="0" algn="ctr">
                <a:spcBef>
                  <a:spcPct val="0"/>
                </a:spcBef>
                <a:spcAft>
                  <a:spcPct val="0"/>
                </a:spcAft>
                <a:buNone/>
              </a:pPr>
              <a:t>&lt;40</a:t>
            </a:fld>
            <a:endParaRPr lang="fr-BE" sz="800" dirty="0">
              <a:sym typeface="+mn-lt"/>
            </a:endParaRPr>
          </a:p>
        </p:txBody>
      </p:sp>
      <p:sp>
        <p:nvSpPr>
          <p:cNvPr id="97" name="Text Placeholder 8"/>
          <p:cNvSpPr>
            <a:spLocks noGrp="1"/>
          </p:cNvSpPr>
          <p:nvPr>
            <p:custDataLst>
              <p:tags r:id="rId37"/>
            </p:custDataLst>
          </p:nvPr>
        </p:nvSpPr>
        <p:spPr bwMode="auto">
          <a:xfrm>
            <a:off x="3876692" y="5649896"/>
            <a:ext cx="253167"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8823F5C0-D253-4398-BEC4-D1A984CBB523}" type="datetime'''''''''''''''40''''''''''-''''''''''''''''''''''''''4''''5'">
              <a:rPr lang="en-US" sz="800"/>
              <a:pPr marL="0" indent="0" algn="ctr">
                <a:spcBef>
                  <a:spcPct val="0"/>
                </a:spcBef>
                <a:spcAft>
                  <a:spcPct val="0"/>
                </a:spcAft>
                <a:buNone/>
              </a:pPr>
              <a:t>40-45</a:t>
            </a:fld>
            <a:endParaRPr lang="fr-BE" sz="800" dirty="0">
              <a:sym typeface="+mn-lt"/>
            </a:endParaRPr>
          </a:p>
        </p:txBody>
      </p:sp>
      <p:sp>
        <p:nvSpPr>
          <p:cNvPr id="98" name="Text Placeholder 9"/>
          <p:cNvSpPr>
            <a:spLocks noGrp="1"/>
          </p:cNvSpPr>
          <p:nvPr>
            <p:custDataLst>
              <p:tags r:id="rId38"/>
            </p:custDataLst>
          </p:nvPr>
        </p:nvSpPr>
        <p:spPr bwMode="auto">
          <a:xfrm>
            <a:off x="4494610" y="5649896"/>
            <a:ext cx="253167"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7916279C-A83A-4A2B-BC50-6C2FD4FEA5BC}" type="datetime'''4''''''''6-''''''''5''''''''''''''''''''''''''''''''0'">
              <a:rPr lang="en-US" sz="800"/>
              <a:pPr marL="0" indent="0" algn="ctr">
                <a:spcBef>
                  <a:spcPct val="0"/>
                </a:spcBef>
                <a:spcAft>
                  <a:spcPct val="0"/>
                </a:spcAft>
                <a:buNone/>
              </a:pPr>
              <a:t>46-50</a:t>
            </a:fld>
            <a:endParaRPr lang="fr-BE" sz="800" dirty="0">
              <a:sym typeface="+mn-lt"/>
            </a:endParaRPr>
          </a:p>
        </p:txBody>
      </p:sp>
      <p:sp>
        <p:nvSpPr>
          <p:cNvPr id="99" name="Text Placeholder 11"/>
          <p:cNvSpPr>
            <a:spLocks noGrp="1"/>
          </p:cNvSpPr>
          <p:nvPr>
            <p:custDataLst>
              <p:tags r:id="rId39"/>
            </p:custDataLst>
          </p:nvPr>
        </p:nvSpPr>
        <p:spPr bwMode="auto">
          <a:xfrm>
            <a:off x="5773642" y="5649896"/>
            <a:ext cx="171578"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7B3117CD-E8BB-46C8-94A6-01163686715C}" type="datetime'''''''5''''''''''''''''''''''''''''6''''''&gt;'''''">
              <a:rPr lang="en-US" sz="800"/>
              <a:pPr marL="0" indent="0" algn="ctr">
                <a:spcBef>
                  <a:spcPct val="0"/>
                </a:spcBef>
                <a:spcAft>
                  <a:spcPct val="0"/>
                </a:spcAft>
                <a:buNone/>
              </a:pPr>
              <a:t>56&gt;</a:t>
            </a:fld>
            <a:endParaRPr lang="fr-BE" sz="800" dirty="0">
              <a:sym typeface="+mn-lt"/>
            </a:endParaRPr>
          </a:p>
        </p:txBody>
      </p:sp>
      <p:sp>
        <p:nvSpPr>
          <p:cNvPr id="100" name="Text Placeholder 10"/>
          <p:cNvSpPr>
            <a:spLocks noGrp="1"/>
          </p:cNvSpPr>
          <p:nvPr>
            <p:custDataLst>
              <p:tags r:id="rId40"/>
            </p:custDataLst>
          </p:nvPr>
        </p:nvSpPr>
        <p:spPr bwMode="auto">
          <a:xfrm>
            <a:off x="5114929" y="5649896"/>
            <a:ext cx="253167" cy="151210"/>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numCol="1" spcCol="0" rtlCol="0" anchor="t" anchorCtr="0">
            <a:noAutofit/>
          </a:bodyPr>
          <a:lstStyle>
            <a:lvl1pPr marL="357188" indent="-357188" algn="l" defTabSz="914400" rtl="0" eaLnBrk="1" latinLnBrk="0" hangingPunct="1">
              <a:spcBef>
                <a:spcPts val="0"/>
              </a:spcBef>
              <a:spcAft>
                <a:spcPts val="600"/>
              </a:spcAft>
              <a:buFont typeface="Wingdings" pitchFamily="2" charset="2"/>
              <a:buChar char="§"/>
              <a:defRPr sz="2000" kern="1200" spc="-40" baseline="0">
                <a:solidFill>
                  <a:schemeClr val="tx1"/>
                </a:solidFill>
                <a:latin typeface="+mn-lt"/>
                <a:ea typeface="+mn-ea"/>
                <a:cs typeface="+mn-cs"/>
              </a:defRPr>
            </a:lvl1pPr>
            <a:lvl2pPr marL="714375" indent="-357188" algn="l" defTabSz="914400" rtl="0" eaLnBrk="1" latinLnBrk="0" hangingPunct="1">
              <a:spcBef>
                <a:spcPts val="0"/>
              </a:spcBef>
              <a:spcAft>
                <a:spcPts val="600"/>
              </a:spcAft>
              <a:buFont typeface="Arial" pitchFamily="34" charset="0"/>
              <a:buChar char="–"/>
              <a:defRPr sz="1800" kern="1200" spc="-40" baseline="0">
                <a:solidFill>
                  <a:schemeClr val="tx1"/>
                </a:solidFill>
                <a:latin typeface="+mn-lt"/>
                <a:ea typeface="+mn-ea"/>
                <a:cs typeface="+mn-cs"/>
              </a:defRPr>
            </a:lvl2pPr>
            <a:lvl3pPr marL="1071563" indent="-357188" algn="l" defTabSz="914400" rtl="0" eaLnBrk="1" latinLnBrk="0" hangingPunct="1">
              <a:spcBef>
                <a:spcPts val="0"/>
              </a:spcBef>
              <a:spcAft>
                <a:spcPts val="600"/>
              </a:spcAft>
              <a:buFont typeface="Wingdings" pitchFamily="2" charset="2"/>
              <a:buChar char="§"/>
              <a:defRPr sz="1600" kern="1200" spc="-40" baseline="0">
                <a:solidFill>
                  <a:schemeClr val="tx1"/>
                </a:solidFill>
                <a:latin typeface="+mn-lt"/>
                <a:ea typeface="+mn-ea"/>
                <a:cs typeface="+mn-cs"/>
              </a:defRPr>
            </a:lvl3pPr>
            <a:lvl4pPr marL="1438275" indent="-366713" algn="l" defTabSz="914400" rtl="0" eaLnBrk="1" latinLnBrk="0" hangingPunct="1">
              <a:spcBef>
                <a:spcPts val="0"/>
              </a:spcBef>
              <a:spcAft>
                <a:spcPts val="600"/>
              </a:spcAft>
              <a:buFont typeface="Arial" pitchFamily="34" charset="0"/>
              <a:buChar char="–"/>
              <a:defRPr sz="1400" kern="1200" spc="-40" baseline="0">
                <a:solidFill>
                  <a:schemeClr val="tx1"/>
                </a:solidFill>
                <a:latin typeface="+mn-lt"/>
                <a:ea typeface="+mn-ea"/>
                <a:cs typeface="+mn-cs"/>
              </a:defRPr>
            </a:lvl4pPr>
            <a:lvl5pPr marL="1795463" indent="-357188" algn="l" defTabSz="914400" rtl="0" eaLnBrk="1" latinLnBrk="0" hangingPunct="1">
              <a:spcBef>
                <a:spcPts val="0"/>
              </a:spcBef>
              <a:spcAft>
                <a:spcPts val="600"/>
              </a:spcAft>
              <a:buFont typeface="Wingdings" pitchFamily="2" charset="2"/>
              <a:buChar char="§"/>
              <a:defRPr sz="1400" kern="1200" spc="-4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spcAft>
                <a:spcPct val="0"/>
              </a:spcAft>
              <a:buNone/>
            </a:pPr>
            <a:fld id="{6CB94A4A-8619-4690-A529-80101919FC22}" type="datetime'''''''''''5''''''''''''''1''''''-''''''''55'''''''''''">
              <a:rPr lang="en-US" sz="800"/>
              <a:pPr marL="0" indent="0" algn="ctr">
                <a:spcBef>
                  <a:spcPct val="0"/>
                </a:spcBef>
                <a:spcAft>
                  <a:spcPct val="0"/>
                </a:spcAft>
                <a:buNone/>
              </a:pPr>
              <a:t>51-55</a:t>
            </a:fld>
            <a:endParaRPr lang="fr-BE" sz="800" dirty="0">
              <a:sym typeface="+mn-lt"/>
            </a:endParaRPr>
          </a:p>
        </p:txBody>
      </p:sp>
      <p:sp>
        <p:nvSpPr>
          <p:cNvPr id="3" name="ZoneTexte 2"/>
          <p:cNvSpPr txBox="1"/>
          <p:nvPr/>
        </p:nvSpPr>
        <p:spPr>
          <a:xfrm>
            <a:off x="6588224" y="900623"/>
            <a:ext cx="2376264" cy="1815882"/>
          </a:xfrm>
          <a:prstGeom prst="rect">
            <a:avLst/>
          </a:prstGeom>
          <a:solidFill>
            <a:schemeClr val="accent2">
              <a:lumMod val="20000"/>
              <a:lumOff val="80000"/>
            </a:schemeClr>
          </a:solidFill>
        </p:spPr>
        <p:txBody>
          <a:bodyPr wrap="square" rtlCol="0">
            <a:spAutoFit/>
          </a:bodyPr>
          <a:lstStyle/>
          <a:p>
            <a:r>
              <a:rPr lang="fr-BE" sz="2800" dirty="0" smtClean="0"/>
              <a:t>513 (ex-) patientes ont participé à l’enquête </a:t>
            </a:r>
            <a:endParaRPr lang="fr-BE" sz="2800" dirty="0"/>
          </a:p>
        </p:txBody>
      </p:sp>
      <p:sp>
        <p:nvSpPr>
          <p:cNvPr id="2" name="ZoneTexte 1"/>
          <p:cNvSpPr txBox="1"/>
          <p:nvPr/>
        </p:nvSpPr>
        <p:spPr>
          <a:xfrm>
            <a:off x="6588224" y="3169108"/>
            <a:ext cx="2376264" cy="2554545"/>
          </a:xfrm>
          <a:prstGeom prst="rect">
            <a:avLst/>
          </a:prstGeom>
          <a:solidFill>
            <a:schemeClr val="accent2">
              <a:lumMod val="20000"/>
              <a:lumOff val="80000"/>
            </a:schemeClr>
          </a:solidFill>
        </p:spPr>
        <p:txBody>
          <a:bodyPr wrap="square" rtlCol="0">
            <a:spAutoFit/>
          </a:bodyPr>
          <a:lstStyle/>
          <a:p>
            <a:r>
              <a:rPr lang="fr-BE" sz="2000" dirty="0" smtClean="0"/>
              <a:t>358 avec diagnostic entre 2010 et 2014 : </a:t>
            </a:r>
          </a:p>
          <a:p>
            <a:r>
              <a:rPr lang="fr-BE" sz="2000" dirty="0" smtClean="0"/>
              <a:t>63 en traitement</a:t>
            </a:r>
          </a:p>
          <a:p>
            <a:r>
              <a:rPr lang="fr-BE" sz="2000" dirty="0" smtClean="0"/>
              <a:t>72 en ITT après fin traitement</a:t>
            </a:r>
          </a:p>
          <a:p>
            <a:r>
              <a:rPr lang="fr-BE" sz="2000" dirty="0" smtClean="0"/>
              <a:t>199 au travail après traitement</a:t>
            </a:r>
            <a:endParaRPr lang="fr-BE" sz="2000" dirty="0"/>
          </a:p>
        </p:txBody>
      </p:sp>
      <p:sp>
        <p:nvSpPr>
          <p:cNvPr id="4" name="Espace réservé du numéro de diapositive 3"/>
          <p:cNvSpPr>
            <a:spLocks noGrp="1"/>
          </p:cNvSpPr>
          <p:nvPr>
            <p:ph type="sldNum" sz="quarter" idx="12"/>
          </p:nvPr>
        </p:nvSpPr>
        <p:spPr/>
        <p:txBody>
          <a:bodyPr/>
          <a:lstStyle/>
          <a:p>
            <a:pPr>
              <a:defRPr/>
            </a:pPr>
            <a:fld id="{1EC8F26D-2B76-4B3C-99C2-0CF9297B3A97}" type="slidenum">
              <a:rPr lang="fr-BE" smtClean="0"/>
              <a:pPr>
                <a:defRPr/>
              </a:pPr>
              <a:t>10</a:t>
            </a:fld>
            <a:endParaRPr lang="fr-BE"/>
          </a:p>
        </p:txBody>
      </p:sp>
    </p:spTree>
    <p:extLst>
      <p:ext uri="{BB962C8B-B14F-4D97-AF65-F5344CB8AC3E}">
        <p14:creationId xmlns:p14="http://schemas.microsoft.com/office/powerpoint/2010/main" val="1224036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75494"/>
            <a:ext cx="8229600" cy="1066800"/>
          </a:xfrm>
        </p:spPr>
        <p:txBody>
          <a:bodyPr/>
          <a:lstStyle/>
          <a:p>
            <a:r>
              <a:rPr lang="fr-BE" dirty="0" smtClean="0"/>
              <a:t>Recommandations pratiques pour favoriser la réintégration au travail</a:t>
            </a:r>
            <a:endParaRPr lang="fr-BE" dirty="0"/>
          </a:p>
        </p:txBody>
      </p:sp>
      <p:sp>
        <p:nvSpPr>
          <p:cNvPr id="3" name="Espace réservé du contenu 2"/>
          <p:cNvSpPr>
            <a:spLocks noGrp="1"/>
          </p:cNvSpPr>
          <p:nvPr>
            <p:ph idx="1"/>
          </p:nvPr>
        </p:nvSpPr>
        <p:spPr/>
        <p:txBody>
          <a:bodyPr/>
          <a:lstStyle/>
          <a:p>
            <a:r>
              <a:rPr lang="fr-BE" dirty="0" smtClean="0"/>
              <a:t>Selon la phase de la maladie et du traitement</a:t>
            </a:r>
          </a:p>
          <a:p>
            <a:endParaRPr lang="fr-BE" dirty="0" smtClean="0"/>
          </a:p>
          <a:p>
            <a:r>
              <a:rPr lang="fr-BE" dirty="0" smtClean="0"/>
              <a:t>Selon </a:t>
            </a:r>
            <a:r>
              <a:rPr lang="fr-BE" dirty="0" smtClean="0"/>
              <a:t>les interlocuteurs concernés</a:t>
            </a:r>
          </a:p>
          <a:p>
            <a:pPr lvl="1"/>
            <a:r>
              <a:rPr lang="fr-BE" dirty="0" smtClean="0"/>
              <a:t>Les équipes oncologiques</a:t>
            </a:r>
          </a:p>
          <a:p>
            <a:pPr lvl="1"/>
            <a:r>
              <a:rPr lang="fr-BE" dirty="0" smtClean="0"/>
              <a:t>Les mutualités et les médecins-conseils</a:t>
            </a:r>
          </a:p>
          <a:p>
            <a:pPr lvl="1"/>
            <a:r>
              <a:rPr lang="fr-BE" dirty="0" smtClean="0"/>
              <a:t>L’</a:t>
            </a:r>
            <a:r>
              <a:rPr lang="fr-BE" dirty="0" err="1" smtClean="0"/>
              <a:t>Inami</a:t>
            </a:r>
            <a:endParaRPr lang="fr-BE" dirty="0" smtClean="0"/>
          </a:p>
          <a:p>
            <a:pPr lvl="1"/>
            <a:r>
              <a:rPr lang="fr-BE" dirty="0" smtClean="0"/>
              <a:t>Les patientes atteintes d’un cancer du sein</a:t>
            </a:r>
          </a:p>
          <a:p>
            <a:pPr lvl="1"/>
            <a:r>
              <a:rPr lang="fr-BE" dirty="0" smtClean="0"/>
              <a:t>Les employeurs et les entreprises </a:t>
            </a:r>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11</a:t>
            </a:fld>
            <a:endParaRPr lang="fr-BE"/>
          </a:p>
        </p:txBody>
      </p:sp>
    </p:spTree>
    <p:extLst>
      <p:ext uri="{BB962C8B-B14F-4D97-AF65-F5344CB8AC3E}">
        <p14:creationId xmlns:p14="http://schemas.microsoft.com/office/powerpoint/2010/main" val="720746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pour les patientes</a:t>
            </a:r>
            <a:endParaRPr lang="fr-BE" dirty="0"/>
          </a:p>
        </p:txBody>
      </p:sp>
      <p:sp>
        <p:nvSpPr>
          <p:cNvPr id="3" name="Espace réservé du contenu 2"/>
          <p:cNvSpPr>
            <a:spLocks noGrp="1"/>
          </p:cNvSpPr>
          <p:nvPr>
            <p:ph idx="1"/>
          </p:nvPr>
        </p:nvSpPr>
        <p:spPr/>
        <p:txBody>
          <a:bodyPr>
            <a:normAutofit fontScale="92500" lnSpcReduction="10000"/>
          </a:bodyPr>
          <a:lstStyle/>
          <a:p>
            <a:r>
              <a:rPr lang="fr-BE" dirty="0" smtClean="0"/>
              <a:t>Phase post-diagnostic </a:t>
            </a:r>
          </a:p>
          <a:p>
            <a:pPr lvl="1"/>
            <a:r>
              <a:rPr lang="fr-BE" dirty="0" smtClean="0"/>
              <a:t>Informer </a:t>
            </a:r>
            <a:r>
              <a:rPr lang="fr-BE" dirty="0" smtClean="0"/>
              <a:t>d’initiative son </a:t>
            </a:r>
            <a:r>
              <a:rPr lang="fr-BE" dirty="0" smtClean="0"/>
              <a:t>employeur ou le service RH du diagnostic </a:t>
            </a:r>
            <a:r>
              <a:rPr lang="fr-BE" dirty="0" smtClean="0"/>
              <a:t>(être </a:t>
            </a:r>
            <a:r>
              <a:rPr lang="fr-BE" dirty="0" smtClean="0"/>
              <a:t>transparent !) </a:t>
            </a:r>
            <a:r>
              <a:rPr lang="fr-BE" dirty="0" smtClean="0"/>
              <a:t>et </a:t>
            </a:r>
            <a:r>
              <a:rPr lang="fr-BE" dirty="0" smtClean="0"/>
              <a:t>de la durée probable arrêt de </a:t>
            </a:r>
            <a:r>
              <a:rPr lang="fr-BE" dirty="0" smtClean="0"/>
              <a:t>travail</a:t>
            </a:r>
          </a:p>
          <a:p>
            <a:pPr lvl="1"/>
            <a:r>
              <a:rPr lang="fr-BE" dirty="0" smtClean="0"/>
              <a:t>Objectif : maintien d’un lien de confiance avec son chef</a:t>
            </a:r>
            <a:endParaRPr lang="fr-BE" dirty="0" smtClean="0"/>
          </a:p>
          <a:p>
            <a:r>
              <a:rPr lang="fr-BE" dirty="0" smtClean="0"/>
              <a:t>Durant le traitement primaire</a:t>
            </a:r>
          </a:p>
          <a:p>
            <a:pPr lvl="1"/>
            <a:r>
              <a:rPr lang="fr-BE" dirty="0" smtClean="0"/>
              <a:t>Garder </a:t>
            </a:r>
            <a:r>
              <a:rPr lang="fr-BE" dirty="0" smtClean="0"/>
              <a:t>un contact </a:t>
            </a:r>
            <a:r>
              <a:rPr lang="fr-BE" dirty="0" smtClean="0"/>
              <a:t>avec le milieu de travail (collègue, ou chef direct</a:t>
            </a:r>
            <a:r>
              <a:rPr lang="fr-BE" dirty="0" smtClean="0"/>
              <a:t>)</a:t>
            </a:r>
          </a:p>
          <a:p>
            <a:pPr lvl="1"/>
            <a:r>
              <a:rPr lang="fr-BE" dirty="0" smtClean="0"/>
              <a:t>Facteur essentiel d’un retour au travail réussi ! Maintien d’un lien social avec le travail et intérêt d’être tenu au courant de l’évolution de l’entreprise </a:t>
            </a:r>
            <a:endParaRPr lang="fr-BE" dirty="0" smtClean="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12</a:t>
            </a:fld>
            <a:endParaRPr lang="fr-BE"/>
          </a:p>
        </p:txBody>
      </p:sp>
    </p:spTree>
    <p:extLst>
      <p:ext uri="{BB962C8B-B14F-4D97-AF65-F5344CB8AC3E}">
        <p14:creationId xmlns:p14="http://schemas.microsoft.com/office/powerpoint/2010/main" val="3281535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pour les patientes</a:t>
            </a:r>
            <a:endParaRPr lang="fr-BE" dirty="0"/>
          </a:p>
        </p:txBody>
      </p:sp>
      <p:sp>
        <p:nvSpPr>
          <p:cNvPr id="3" name="Espace réservé du contenu 2"/>
          <p:cNvSpPr>
            <a:spLocks noGrp="1"/>
          </p:cNvSpPr>
          <p:nvPr>
            <p:ph idx="1"/>
          </p:nvPr>
        </p:nvSpPr>
        <p:spPr/>
        <p:txBody>
          <a:bodyPr>
            <a:normAutofit/>
          </a:bodyPr>
          <a:lstStyle/>
          <a:p>
            <a:r>
              <a:rPr lang="fr-BE" dirty="0" smtClean="0"/>
              <a:t>En </a:t>
            </a:r>
            <a:r>
              <a:rPr lang="fr-BE" dirty="0" smtClean="0"/>
              <a:t>fin de </a:t>
            </a:r>
            <a:r>
              <a:rPr lang="fr-BE" dirty="0" smtClean="0"/>
              <a:t>traitement (environ 1 mois avant)</a:t>
            </a:r>
            <a:endParaRPr lang="fr-BE" dirty="0" smtClean="0"/>
          </a:p>
          <a:p>
            <a:pPr lvl="1"/>
            <a:r>
              <a:rPr lang="fr-BE" dirty="0" smtClean="0"/>
              <a:t>Prendre rendez-vous avec employeur ou DRH ou chef direct : comment et quand reprendre ?</a:t>
            </a:r>
          </a:p>
          <a:p>
            <a:pPr lvl="1"/>
            <a:r>
              <a:rPr lang="fr-BE" dirty="0" smtClean="0"/>
              <a:t>Demander visite de pré-reprise avec </a:t>
            </a:r>
            <a:r>
              <a:rPr lang="fr-BE" dirty="0" smtClean="0"/>
              <a:t>CP-MT </a:t>
            </a:r>
            <a:r>
              <a:rPr lang="fr-BE" dirty="0" smtClean="0"/>
              <a:t>afin de définir  adaptations nécessaires des tâches, des horaires…</a:t>
            </a:r>
          </a:p>
          <a:p>
            <a:pPr lvl="1"/>
            <a:r>
              <a:rPr lang="fr-BE" dirty="0" smtClean="0"/>
              <a:t>Explorer avec service RH ou secrétariat social : impact absence sur congés payés année suivante </a:t>
            </a:r>
            <a:r>
              <a:rPr lang="fr-BE" dirty="0" smtClean="0"/>
              <a:t>, sur primes et avantages extra-salariaux </a:t>
            </a:r>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13</a:t>
            </a:fld>
            <a:endParaRPr lang="fr-BE"/>
          </a:p>
        </p:txBody>
      </p:sp>
    </p:spTree>
    <p:extLst>
      <p:ext uri="{BB962C8B-B14F-4D97-AF65-F5344CB8AC3E}">
        <p14:creationId xmlns:p14="http://schemas.microsoft.com/office/powerpoint/2010/main" val="2674793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pour les patientes</a:t>
            </a:r>
            <a:endParaRPr lang="fr-BE" dirty="0"/>
          </a:p>
        </p:txBody>
      </p:sp>
      <p:sp>
        <p:nvSpPr>
          <p:cNvPr id="3" name="Espace réservé du contenu 2"/>
          <p:cNvSpPr>
            <a:spLocks noGrp="1"/>
          </p:cNvSpPr>
          <p:nvPr>
            <p:ph idx="1"/>
          </p:nvPr>
        </p:nvSpPr>
        <p:spPr/>
        <p:txBody>
          <a:bodyPr>
            <a:normAutofit/>
          </a:bodyPr>
          <a:lstStyle/>
          <a:p>
            <a:r>
              <a:rPr lang="fr-BE" dirty="0" smtClean="0"/>
              <a:t>A la reprise du travail</a:t>
            </a:r>
          </a:p>
          <a:p>
            <a:pPr lvl="1"/>
            <a:r>
              <a:rPr lang="fr-BE" dirty="0" smtClean="0"/>
              <a:t>Demander à passer l’examen de reprise du travail chez le </a:t>
            </a:r>
            <a:r>
              <a:rPr lang="fr-BE" dirty="0" smtClean="0"/>
              <a:t>CP-MT</a:t>
            </a:r>
            <a:endParaRPr lang="fr-BE" dirty="0" smtClean="0"/>
          </a:p>
          <a:p>
            <a:pPr lvl="1"/>
            <a:r>
              <a:rPr lang="fr-BE" dirty="0" smtClean="0"/>
              <a:t>Programmer avec lui un suivi de la situation après 1 mois et après 3 mois dans le cadre des « consultations spontanées »</a:t>
            </a:r>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14</a:t>
            </a:fld>
            <a:endParaRPr lang="fr-BE"/>
          </a:p>
        </p:txBody>
      </p:sp>
    </p:spTree>
    <p:extLst>
      <p:ext uri="{BB962C8B-B14F-4D97-AF65-F5344CB8AC3E}">
        <p14:creationId xmlns:p14="http://schemas.microsoft.com/office/powerpoint/2010/main" val="1053160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pour les employeurs et les entreprises</a:t>
            </a:r>
            <a:endParaRPr lang="fr-BE" dirty="0"/>
          </a:p>
        </p:txBody>
      </p:sp>
      <p:sp>
        <p:nvSpPr>
          <p:cNvPr id="3" name="Espace réservé du contenu 2"/>
          <p:cNvSpPr>
            <a:spLocks noGrp="1"/>
          </p:cNvSpPr>
          <p:nvPr>
            <p:ph idx="1"/>
          </p:nvPr>
        </p:nvSpPr>
        <p:spPr/>
        <p:txBody>
          <a:bodyPr>
            <a:normAutofit fontScale="85000" lnSpcReduction="20000"/>
          </a:bodyPr>
          <a:lstStyle/>
          <a:p>
            <a:pPr marL="109537" indent="0">
              <a:buNone/>
            </a:pPr>
            <a:r>
              <a:rPr lang="fr-BE" i="1" dirty="0" smtClean="0"/>
              <a:t>Difficultés pour l’employeur face à un/une employé(e) atteint(e) du cancer : </a:t>
            </a:r>
          </a:p>
          <a:p>
            <a:r>
              <a:rPr lang="fr-BE" dirty="0" smtClean="0"/>
              <a:t>Émotion, empathie, sentiments humains</a:t>
            </a:r>
          </a:p>
          <a:p>
            <a:r>
              <a:rPr lang="fr-BE" dirty="0" smtClean="0"/>
              <a:t>Contraintes organisationnelles et productives</a:t>
            </a:r>
            <a:endParaRPr lang="fr-BE" dirty="0" smtClean="0"/>
          </a:p>
          <a:p>
            <a:pPr marL="109537" indent="0">
              <a:buNone/>
            </a:pPr>
            <a:r>
              <a:rPr lang="fr-BE" i="1" dirty="0" smtClean="0"/>
              <a:t> Démarches suggérées après réception du diagnostic </a:t>
            </a:r>
            <a:endParaRPr lang="fr-BE" i="1" dirty="0" smtClean="0"/>
          </a:p>
          <a:p>
            <a:r>
              <a:rPr lang="fr-BE" dirty="0" smtClean="0"/>
              <a:t>envoi d’un courrier </a:t>
            </a:r>
            <a:r>
              <a:rPr lang="fr-BE" dirty="0" smtClean="0"/>
              <a:t>à la </a:t>
            </a:r>
            <a:r>
              <a:rPr lang="fr-BE" dirty="0" smtClean="0"/>
              <a:t>travailleuse </a:t>
            </a:r>
            <a:r>
              <a:rPr lang="fr-BE" dirty="0" smtClean="0"/>
              <a:t>décrivant</a:t>
            </a:r>
            <a:endParaRPr lang="fr-BE" dirty="0" smtClean="0"/>
          </a:p>
          <a:p>
            <a:pPr lvl="1"/>
            <a:r>
              <a:rPr lang="fr-BE" dirty="0" smtClean="0"/>
              <a:t>Possibilités d’aide sociale dans l’entreprise</a:t>
            </a:r>
          </a:p>
          <a:p>
            <a:pPr lvl="1"/>
            <a:r>
              <a:rPr lang="fr-BE" dirty="0" smtClean="0"/>
              <a:t>Coordonnées d’une personne de contact </a:t>
            </a:r>
          </a:p>
          <a:p>
            <a:pPr lvl="1"/>
            <a:r>
              <a:rPr lang="fr-BE" dirty="0" smtClean="0"/>
              <a:t>Coordonnées du </a:t>
            </a:r>
            <a:r>
              <a:rPr lang="fr-BE" dirty="0" smtClean="0"/>
              <a:t>CP-MT </a:t>
            </a:r>
            <a:r>
              <a:rPr lang="fr-BE" dirty="0" smtClean="0"/>
              <a:t>et possibilité de visite de pré-reprise</a:t>
            </a:r>
          </a:p>
          <a:p>
            <a:pPr lvl="1"/>
            <a:r>
              <a:rPr lang="fr-BE" dirty="0" smtClean="0"/>
              <a:t>Utilité d’informer son chef de la fin probable de son ITT</a:t>
            </a:r>
          </a:p>
          <a:p>
            <a:pPr lvl="1"/>
            <a:r>
              <a:rPr lang="fr-BE" dirty="0" smtClean="0"/>
              <a:t>Possibilité </a:t>
            </a:r>
            <a:r>
              <a:rPr lang="fr-BE" dirty="0" smtClean="0"/>
              <a:t>(et pas obligation!) d’être </a:t>
            </a:r>
            <a:r>
              <a:rPr lang="fr-BE" dirty="0" smtClean="0"/>
              <a:t>tenue informée des évolutions internes à l’entreprise</a:t>
            </a:r>
          </a:p>
          <a:p>
            <a:pPr lvl="1"/>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15</a:t>
            </a:fld>
            <a:endParaRPr lang="fr-BE"/>
          </a:p>
        </p:txBody>
      </p:sp>
    </p:spTree>
    <p:extLst>
      <p:ext uri="{BB962C8B-B14F-4D97-AF65-F5344CB8AC3E}">
        <p14:creationId xmlns:p14="http://schemas.microsoft.com/office/powerpoint/2010/main" val="1378661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pour les employeurs et les entreprises</a:t>
            </a:r>
            <a:endParaRPr lang="fr-BE" dirty="0"/>
          </a:p>
        </p:txBody>
      </p:sp>
      <p:sp>
        <p:nvSpPr>
          <p:cNvPr id="3" name="Espace réservé du contenu 2"/>
          <p:cNvSpPr>
            <a:spLocks noGrp="1"/>
          </p:cNvSpPr>
          <p:nvPr>
            <p:ph idx="1"/>
          </p:nvPr>
        </p:nvSpPr>
        <p:spPr/>
        <p:txBody>
          <a:bodyPr>
            <a:normAutofit/>
          </a:bodyPr>
          <a:lstStyle/>
          <a:p>
            <a:pPr marL="109537" indent="0">
              <a:buNone/>
            </a:pPr>
            <a:r>
              <a:rPr lang="fr-BE" i="1" dirty="0" smtClean="0"/>
              <a:t>Phase post-diagnostic </a:t>
            </a:r>
          </a:p>
          <a:p>
            <a:r>
              <a:rPr lang="fr-BE" dirty="0" smtClean="0"/>
              <a:t>Prévoir </a:t>
            </a:r>
            <a:r>
              <a:rPr lang="fr-BE" dirty="0" smtClean="0"/>
              <a:t>un contact régulier avec la patiente via une/un collègue ou le chef direct</a:t>
            </a:r>
          </a:p>
          <a:p>
            <a:r>
              <a:rPr lang="fr-BE" dirty="0" smtClean="0"/>
              <a:t>Consulter </a:t>
            </a:r>
            <a:r>
              <a:rPr lang="fr-BE" dirty="0"/>
              <a:t>la brochure </a:t>
            </a:r>
            <a:r>
              <a:rPr lang="fr-BE" dirty="0" smtClean="0"/>
              <a:t>« retour au travail » éditée </a:t>
            </a:r>
            <a:r>
              <a:rPr lang="fr-BE" dirty="0"/>
              <a:t>par le SPF Emploi et </a:t>
            </a:r>
            <a:r>
              <a:rPr lang="fr-BE" dirty="0" smtClean="0"/>
              <a:t>Travail</a:t>
            </a:r>
          </a:p>
          <a:p>
            <a:r>
              <a:rPr lang="fr-BE" dirty="0" smtClean="0"/>
              <a:t>Diffuser cette brochure aux personnes concernées (RH, chef direct, CP-MT, représentants syndicaux)</a:t>
            </a:r>
            <a:endParaRPr lang="fr-BE" dirty="0" smtClean="0"/>
          </a:p>
          <a:p>
            <a:pPr lvl="1"/>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16</a:t>
            </a:fld>
            <a:endParaRPr lang="fr-BE"/>
          </a:p>
        </p:txBody>
      </p:sp>
    </p:spTree>
    <p:extLst>
      <p:ext uri="{BB962C8B-B14F-4D97-AF65-F5344CB8AC3E}">
        <p14:creationId xmlns:p14="http://schemas.microsoft.com/office/powerpoint/2010/main" val="1356723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pour les employeurs et les entreprises</a:t>
            </a:r>
            <a:endParaRPr lang="fr-BE" dirty="0"/>
          </a:p>
        </p:txBody>
      </p:sp>
      <p:sp>
        <p:nvSpPr>
          <p:cNvPr id="3" name="Espace réservé du contenu 2"/>
          <p:cNvSpPr>
            <a:spLocks noGrp="1"/>
          </p:cNvSpPr>
          <p:nvPr>
            <p:ph idx="1"/>
          </p:nvPr>
        </p:nvSpPr>
        <p:spPr/>
        <p:txBody>
          <a:bodyPr>
            <a:normAutofit/>
          </a:bodyPr>
          <a:lstStyle/>
          <a:p>
            <a:pPr marL="109537" indent="0">
              <a:buNone/>
            </a:pPr>
            <a:r>
              <a:rPr lang="fr-BE" i="1" dirty="0" smtClean="0"/>
              <a:t>En fin de traitement </a:t>
            </a:r>
            <a:r>
              <a:rPr lang="fr-BE" i="1" dirty="0" smtClean="0"/>
              <a:t>(si averti par la patiente)</a:t>
            </a:r>
            <a:endParaRPr lang="fr-BE" i="1" dirty="0" smtClean="0"/>
          </a:p>
          <a:p>
            <a:r>
              <a:rPr lang="fr-BE" dirty="0" smtClean="0"/>
              <a:t>Encourager la </a:t>
            </a:r>
            <a:r>
              <a:rPr lang="fr-BE" dirty="0" smtClean="0"/>
              <a:t>travailleuse à </a:t>
            </a:r>
            <a:endParaRPr lang="fr-BE" dirty="0" smtClean="0"/>
          </a:p>
          <a:p>
            <a:pPr lvl="1"/>
            <a:r>
              <a:rPr lang="fr-BE" dirty="0" smtClean="0"/>
              <a:t>Rencontrer le </a:t>
            </a:r>
            <a:r>
              <a:rPr lang="fr-BE" dirty="0" smtClean="0"/>
              <a:t>CP-MT </a:t>
            </a:r>
            <a:r>
              <a:rPr lang="fr-BE" dirty="0" smtClean="0"/>
              <a:t>(visite de pré-reprise)</a:t>
            </a:r>
          </a:p>
          <a:p>
            <a:pPr lvl="1"/>
            <a:r>
              <a:rPr lang="fr-BE" dirty="0" smtClean="0"/>
              <a:t>Prendre rdv ensuite avec son chef pour discuter les conditions de sa reprise</a:t>
            </a:r>
          </a:p>
          <a:p>
            <a:r>
              <a:rPr lang="fr-BE" dirty="0" smtClean="0"/>
              <a:t>Discuter en interne avec chef direct et </a:t>
            </a:r>
            <a:r>
              <a:rPr lang="fr-BE" dirty="0" smtClean="0"/>
              <a:t>CP-MT </a:t>
            </a:r>
            <a:r>
              <a:rPr lang="fr-BE" dirty="0" smtClean="0"/>
              <a:t>des possibilités d’adaptation du travail</a:t>
            </a:r>
          </a:p>
          <a:p>
            <a:r>
              <a:rPr lang="fr-BE" dirty="0" smtClean="0"/>
              <a:t>S’assurer que tous les collègues de travail soient informés du jour de reprise de la travailleuse</a:t>
            </a:r>
          </a:p>
          <a:p>
            <a:endParaRPr lang="fr-BE" dirty="0" smtClean="0"/>
          </a:p>
          <a:p>
            <a:pPr lvl="1"/>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17</a:t>
            </a:fld>
            <a:endParaRPr lang="fr-BE"/>
          </a:p>
        </p:txBody>
      </p:sp>
    </p:spTree>
    <p:extLst>
      <p:ext uri="{BB962C8B-B14F-4D97-AF65-F5344CB8AC3E}">
        <p14:creationId xmlns:p14="http://schemas.microsoft.com/office/powerpoint/2010/main" val="3103102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pour les employeurs et les entreprises</a:t>
            </a:r>
            <a:endParaRPr lang="fr-BE" dirty="0"/>
          </a:p>
        </p:txBody>
      </p:sp>
      <p:sp>
        <p:nvSpPr>
          <p:cNvPr id="3" name="Espace réservé du contenu 2"/>
          <p:cNvSpPr>
            <a:spLocks noGrp="1"/>
          </p:cNvSpPr>
          <p:nvPr>
            <p:ph idx="1"/>
          </p:nvPr>
        </p:nvSpPr>
        <p:spPr/>
        <p:txBody>
          <a:bodyPr>
            <a:normAutofit fontScale="92500"/>
          </a:bodyPr>
          <a:lstStyle/>
          <a:p>
            <a:pPr marL="109537" indent="0">
              <a:buNone/>
            </a:pPr>
            <a:r>
              <a:rPr lang="fr-BE" i="1" dirty="0" smtClean="0"/>
              <a:t>A la reprise du travail</a:t>
            </a:r>
          </a:p>
          <a:p>
            <a:r>
              <a:rPr lang="fr-BE" dirty="0" smtClean="0"/>
              <a:t>Prévoir un entretien d’accueil et de retour au travail avec le chef direct</a:t>
            </a:r>
          </a:p>
          <a:p>
            <a:r>
              <a:rPr lang="fr-BE" dirty="0" smtClean="0"/>
              <a:t>Organiser l’examen médical de reprise chez le MT</a:t>
            </a:r>
          </a:p>
          <a:p>
            <a:pPr marL="109537" indent="0">
              <a:buNone/>
            </a:pPr>
            <a:r>
              <a:rPr lang="fr-BE" i="1" dirty="0" smtClean="0"/>
              <a:t>Après la reprise du travail </a:t>
            </a:r>
          </a:p>
          <a:p>
            <a:r>
              <a:rPr lang="fr-BE" dirty="0" smtClean="0"/>
              <a:t>Demander au </a:t>
            </a:r>
            <a:r>
              <a:rPr lang="fr-BE" dirty="0" smtClean="0"/>
              <a:t>CP-MT </a:t>
            </a:r>
            <a:r>
              <a:rPr lang="fr-BE" dirty="0" smtClean="0"/>
              <a:t>d’assurer un suivi de la situation de la travailleuse</a:t>
            </a:r>
          </a:p>
          <a:p>
            <a:r>
              <a:rPr lang="fr-BE" dirty="0" smtClean="0"/>
              <a:t>Demander au service du personnel d’être attentif aux absences éventuelles afin de dépister à temps une dégradation de la situation</a:t>
            </a:r>
          </a:p>
          <a:p>
            <a:endParaRPr lang="fr-BE" dirty="0" smtClean="0"/>
          </a:p>
          <a:p>
            <a:pPr lvl="1"/>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18</a:t>
            </a:fld>
            <a:endParaRPr lang="fr-BE"/>
          </a:p>
        </p:txBody>
      </p:sp>
    </p:spTree>
    <p:extLst>
      <p:ext uri="{BB962C8B-B14F-4D97-AF65-F5344CB8AC3E}">
        <p14:creationId xmlns:p14="http://schemas.microsoft.com/office/powerpoint/2010/main" val="2987138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pour l’</a:t>
            </a:r>
            <a:r>
              <a:rPr lang="fr-BE" dirty="0" err="1" smtClean="0"/>
              <a:t>Inami</a:t>
            </a:r>
            <a:endParaRPr lang="fr-BE" dirty="0"/>
          </a:p>
        </p:txBody>
      </p:sp>
      <p:sp>
        <p:nvSpPr>
          <p:cNvPr id="3" name="Espace réservé du contenu 2"/>
          <p:cNvSpPr>
            <a:spLocks noGrp="1"/>
          </p:cNvSpPr>
          <p:nvPr>
            <p:ph idx="1"/>
          </p:nvPr>
        </p:nvSpPr>
        <p:spPr>
          <a:xfrm>
            <a:off x="395536" y="1772816"/>
            <a:ext cx="8229600" cy="4536504"/>
          </a:xfrm>
        </p:spPr>
        <p:txBody>
          <a:bodyPr>
            <a:normAutofit fontScale="92500" lnSpcReduction="20000"/>
          </a:bodyPr>
          <a:lstStyle/>
          <a:p>
            <a:r>
              <a:rPr lang="fr-BE" dirty="0" smtClean="0"/>
              <a:t>Soutenir </a:t>
            </a:r>
            <a:r>
              <a:rPr lang="fr-BE" dirty="0"/>
              <a:t>l’élaboration de trois </a:t>
            </a:r>
            <a:r>
              <a:rPr lang="fr-BE" dirty="0" smtClean="0"/>
              <a:t>documents</a:t>
            </a:r>
          </a:p>
          <a:p>
            <a:pPr marL="744537" lvl="1" indent="-342900"/>
            <a:r>
              <a:rPr lang="fr-BE" dirty="0"/>
              <a:t>Check-list </a:t>
            </a:r>
            <a:r>
              <a:rPr lang="fr-BE" dirty="0" smtClean="0"/>
              <a:t>« patiente » </a:t>
            </a:r>
            <a:r>
              <a:rPr lang="fr-BE" dirty="0" smtClean="0"/>
              <a:t>: liste des questions à poser aux différents interlocuteurs durant le processus</a:t>
            </a:r>
          </a:p>
          <a:p>
            <a:pPr marL="744537" lvl="1" indent="-342900"/>
            <a:r>
              <a:rPr lang="fr-BE" dirty="0" smtClean="0"/>
              <a:t>Carnet de « retour au travail » à remettre à la patiente dès son admission hospitalière ; contiendra infos administratives nécessaires, procédures à suivre, impact financier reprise partielle…..</a:t>
            </a:r>
            <a:r>
              <a:rPr lang="fr-BE" dirty="0" err="1" smtClean="0"/>
              <a:t>etc</a:t>
            </a:r>
            <a:endParaRPr lang="fr-BE" dirty="0" smtClean="0"/>
          </a:p>
          <a:p>
            <a:pPr marL="744537" lvl="1" indent="-342900"/>
            <a:r>
              <a:rPr lang="fr-BE" dirty="0" smtClean="0"/>
              <a:t>« Comment réagir face à une travailleuse atteinte du cancer ? » - brochure informative pour les employeurs</a:t>
            </a:r>
          </a:p>
          <a:p>
            <a:pPr marL="452437" indent="-342900"/>
            <a:r>
              <a:rPr lang="fr-BE" dirty="0" smtClean="0"/>
              <a:t>Campagne de sensibilisation du grand public</a:t>
            </a:r>
          </a:p>
          <a:p>
            <a:pPr marL="744537" lvl="1" indent="-342900"/>
            <a:r>
              <a:rPr lang="fr-BE" dirty="0" smtClean="0"/>
              <a:t>Importance du maintien en emploi malgré le </a:t>
            </a:r>
            <a:r>
              <a:rPr lang="fr-BE" dirty="0" smtClean="0"/>
              <a:t>cancer</a:t>
            </a:r>
          </a:p>
          <a:p>
            <a:pPr marL="744537" lvl="1" indent="-342900"/>
            <a:r>
              <a:rPr lang="fr-BE" dirty="0" smtClean="0"/>
              <a:t>Retour au travail ≠ guérison ; effets secondaires des traitements !</a:t>
            </a:r>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19</a:t>
            </a:fld>
            <a:endParaRPr lang="fr-BE"/>
          </a:p>
        </p:txBody>
      </p:sp>
    </p:spTree>
    <p:extLst>
      <p:ext uri="{BB962C8B-B14F-4D97-AF65-F5344CB8AC3E}">
        <p14:creationId xmlns:p14="http://schemas.microsoft.com/office/powerpoint/2010/main" val="4050232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Sources de ces recommandations</a:t>
            </a:r>
            <a:endParaRPr lang="fr-BE" dirty="0"/>
          </a:p>
        </p:txBody>
      </p:sp>
      <p:sp>
        <p:nvSpPr>
          <p:cNvPr id="3" name="Espace réservé du contenu 2"/>
          <p:cNvSpPr>
            <a:spLocks noGrp="1"/>
          </p:cNvSpPr>
          <p:nvPr>
            <p:ph idx="1"/>
          </p:nvPr>
        </p:nvSpPr>
        <p:spPr>
          <a:xfrm>
            <a:off x="467544" y="1988840"/>
            <a:ext cx="8229600" cy="4324350"/>
          </a:xfrm>
        </p:spPr>
        <p:txBody>
          <a:bodyPr/>
          <a:lstStyle/>
          <a:p>
            <a:r>
              <a:rPr lang="fr-BE" dirty="0" smtClean="0"/>
              <a:t>Etude qualitative financée par Pink Ribbon : interview 8-9 mois après le diagnostic de 44 patientes (15 </a:t>
            </a:r>
            <a:r>
              <a:rPr lang="fr-BE" dirty="0" err="1" smtClean="0"/>
              <a:t>nl</a:t>
            </a:r>
            <a:r>
              <a:rPr lang="fr-BE" dirty="0" smtClean="0"/>
              <a:t>, 29 </a:t>
            </a:r>
            <a:r>
              <a:rPr lang="fr-BE" dirty="0" err="1" smtClean="0"/>
              <a:t>fr</a:t>
            </a:r>
            <a:r>
              <a:rPr lang="fr-BE" dirty="0" smtClean="0"/>
              <a:t>) atteintes d’un cancer du sein</a:t>
            </a:r>
            <a:br>
              <a:rPr lang="fr-BE" dirty="0" smtClean="0"/>
            </a:br>
            <a:r>
              <a:rPr lang="fr-BE" dirty="0" smtClean="0"/>
              <a:t>Auteurs : Schippers N., Van Hoof E., Mairiaux Ph.</a:t>
            </a:r>
          </a:p>
          <a:p>
            <a:endParaRPr lang="fr-BE" dirty="0" smtClean="0"/>
          </a:p>
          <a:p>
            <a:r>
              <a:rPr lang="fr-BE" dirty="0" smtClean="0"/>
              <a:t>Etude quantitative réalisée par </a:t>
            </a:r>
            <a:r>
              <a:rPr lang="fr-BE" dirty="0" err="1" smtClean="0"/>
              <a:t>Sanoma</a:t>
            </a:r>
            <a:r>
              <a:rPr lang="fr-BE" dirty="0" smtClean="0"/>
              <a:t> </a:t>
            </a:r>
            <a:r>
              <a:rPr lang="fr-BE" dirty="0" err="1" smtClean="0"/>
              <a:t>Belgium</a:t>
            </a:r>
            <a:r>
              <a:rPr lang="fr-BE" dirty="0" smtClean="0"/>
              <a:t> via une enquête on-line</a:t>
            </a:r>
            <a:br>
              <a:rPr lang="fr-BE" dirty="0" smtClean="0"/>
            </a:br>
            <a:r>
              <a:rPr lang="fr-BE" dirty="0" smtClean="0"/>
              <a:t>Auteur : Van Boxem G.</a:t>
            </a:r>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2</a:t>
            </a:fld>
            <a:endParaRPr lang="fr-BE"/>
          </a:p>
        </p:txBody>
      </p:sp>
    </p:spTree>
    <p:extLst>
      <p:ext uri="{BB962C8B-B14F-4D97-AF65-F5344CB8AC3E}">
        <p14:creationId xmlns:p14="http://schemas.microsoft.com/office/powerpoint/2010/main" val="3524776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aux équipes oncologiques</a:t>
            </a:r>
            <a:endParaRPr lang="fr-BE" dirty="0"/>
          </a:p>
        </p:txBody>
      </p:sp>
      <p:sp>
        <p:nvSpPr>
          <p:cNvPr id="3" name="Espace réservé du contenu 2"/>
          <p:cNvSpPr>
            <a:spLocks noGrp="1"/>
          </p:cNvSpPr>
          <p:nvPr>
            <p:ph idx="1"/>
          </p:nvPr>
        </p:nvSpPr>
        <p:spPr/>
        <p:txBody>
          <a:bodyPr>
            <a:normAutofit lnSpcReduction="10000"/>
          </a:bodyPr>
          <a:lstStyle/>
          <a:p>
            <a:r>
              <a:rPr lang="fr-BE" dirty="0" smtClean="0"/>
              <a:t>Phase post-diagnostic :</a:t>
            </a:r>
          </a:p>
          <a:p>
            <a:pPr lvl="1"/>
            <a:r>
              <a:rPr lang="fr-BE" dirty="0" smtClean="0"/>
              <a:t>dialoguer </a:t>
            </a:r>
            <a:r>
              <a:rPr lang="fr-BE" dirty="0"/>
              <a:t>avec la </a:t>
            </a:r>
            <a:r>
              <a:rPr lang="fr-BE" dirty="0" smtClean="0"/>
              <a:t>patiente concernant la poursuite du travail durant le traitement (arrêt, tps partiel ?)</a:t>
            </a:r>
          </a:p>
          <a:p>
            <a:pPr lvl="1"/>
            <a:r>
              <a:rPr lang="fr-BE" dirty="0" smtClean="0"/>
              <a:t>Si souhait de poursuite du travail, se concerter avec médecin de famille et médecin du travail (MT)</a:t>
            </a:r>
          </a:p>
          <a:p>
            <a:pPr lvl="1"/>
            <a:r>
              <a:rPr lang="fr-BE" dirty="0" smtClean="0"/>
              <a:t>Si maintien activité professionnelle, demander soutien spécifique par psycho ou </a:t>
            </a:r>
            <a:r>
              <a:rPr lang="fr-BE" dirty="0" err="1" smtClean="0"/>
              <a:t>onco</a:t>
            </a:r>
            <a:r>
              <a:rPr lang="fr-BE" dirty="0" smtClean="0"/>
              <a:t>-coach</a:t>
            </a:r>
          </a:p>
          <a:p>
            <a:r>
              <a:rPr lang="fr-BE" dirty="0" smtClean="0"/>
              <a:t>En fin de traitement</a:t>
            </a:r>
          </a:p>
          <a:p>
            <a:pPr lvl="1"/>
            <a:r>
              <a:rPr lang="fr-BE" dirty="0" smtClean="0"/>
              <a:t>Programmer entretien avec patiente environ 1 mois avant fin traitement primaire</a:t>
            </a:r>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20</a:t>
            </a:fld>
            <a:endParaRPr lang="fr-BE"/>
          </a:p>
        </p:txBody>
      </p:sp>
    </p:spTree>
    <p:extLst>
      <p:ext uri="{BB962C8B-B14F-4D97-AF65-F5344CB8AC3E}">
        <p14:creationId xmlns:p14="http://schemas.microsoft.com/office/powerpoint/2010/main" val="7872938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aux équipes oncologiques</a:t>
            </a:r>
            <a:endParaRPr lang="fr-BE" dirty="0"/>
          </a:p>
        </p:txBody>
      </p:sp>
      <p:sp>
        <p:nvSpPr>
          <p:cNvPr id="3" name="Espace réservé du contenu 2"/>
          <p:cNvSpPr>
            <a:spLocks noGrp="1"/>
          </p:cNvSpPr>
          <p:nvPr>
            <p:ph idx="1"/>
          </p:nvPr>
        </p:nvSpPr>
        <p:spPr/>
        <p:txBody>
          <a:bodyPr>
            <a:normAutofit/>
          </a:bodyPr>
          <a:lstStyle/>
          <a:p>
            <a:r>
              <a:rPr lang="fr-BE" dirty="0" smtClean="0"/>
              <a:t>En fin </a:t>
            </a:r>
            <a:r>
              <a:rPr lang="fr-BE" dirty="0"/>
              <a:t>de </a:t>
            </a:r>
            <a:r>
              <a:rPr lang="fr-BE" dirty="0" smtClean="0"/>
              <a:t>traitement (environ </a:t>
            </a:r>
            <a:r>
              <a:rPr lang="fr-BE" dirty="0"/>
              <a:t>1 mois </a:t>
            </a:r>
            <a:r>
              <a:rPr lang="fr-BE" dirty="0" smtClean="0"/>
              <a:t>avant) </a:t>
            </a:r>
          </a:p>
          <a:p>
            <a:pPr lvl="1"/>
            <a:r>
              <a:rPr lang="fr-BE" dirty="0" smtClean="0"/>
              <a:t>discuter </a:t>
            </a:r>
            <a:r>
              <a:rPr lang="fr-BE" dirty="0"/>
              <a:t>reprise </a:t>
            </a:r>
            <a:r>
              <a:rPr lang="fr-BE" dirty="0" smtClean="0"/>
              <a:t>travail éventuelle avec </a:t>
            </a:r>
            <a:r>
              <a:rPr lang="fr-BE" dirty="0"/>
              <a:t>patiente </a:t>
            </a:r>
            <a:endParaRPr lang="fr-BE" dirty="0" smtClean="0"/>
          </a:p>
          <a:p>
            <a:pPr lvl="1"/>
            <a:r>
              <a:rPr lang="fr-BE" dirty="0"/>
              <a:t>e</a:t>
            </a:r>
            <a:r>
              <a:rPr lang="fr-BE" dirty="0" smtClean="0"/>
              <a:t>ncourager prise de contact avec employeur</a:t>
            </a:r>
          </a:p>
          <a:p>
            <a:pPr lvl="1"/>
            <a:r>
              <a:rPr lang="fr-BE" dirty="0" smtClean="0"/>
              <a:t>encourager visite de pré-reprise chez le MT</a:t>
            </a:r>
          </a:p>
          <a:p>
            <a:r>
              <a:rPr lang="fr-BE" dirty="0" smtClean="0"/>
              <a:t>Après la fin du traitement primaire</a:t>
            </a:r>
          </a:p>
          <a:p>
            <a:pPr lvl="1"/>
            <a:r>
              <a:rPr lang="fr-BE" dirty="0" smtClean="0"/>
              <a:t>Soutenir la patiente ayant repris par le travail; s’enquérir de l’équilibre entre exigences du travail et séquelles du traitement (rôle pour psycho, </a:t>
            </a:r>
            <a:r>
              <a:rPr lang="fr-BE" dirty="0" err="1" smtClean="0"/>
              <a:t>onco</a:t>
            </a:r>
            <a:r>
              <a:rPr lang="fr-BE" dirty="0" smtClean="0"/>
              <a:t>-coach, ou oncologue)</a:t>
            </a:r>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21</a:t>
            </a:fld>
            <a:endParaRPr lang="fr-BE"/>
          </a:p>
        </p:txBody>
      </p:sp>
    </p:spTree>
    <p:extLst>
      <p:ext uri="{BB962C8B-B14F-4D97-AF65-F5344CB8AC3E}">
        <p14:creationId xmlns:p14="http://schemas.microsoft.com/office/powerpoint/2010/main" val="4179405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aux mutualités et aux médecins-conseils (MC)</a:t>
            </a:r>
            <a:endParaRPr lang="fr-BE" dirty="0"/>
          </a:p>
        </p:txBody>
      </p:sp>
      <p:sp>
        <p:nvSpPr>
          <p:cNvPr id="3" name="Espace réservé du contenu 2"/>
          <p:cNvSpPr>
            <a:spLocks noGrp="1"/>
          </p:cNvSpPr>
          <p:nvPr>
            <p:ph idx="1"/>
          </p:nvPr>
        </p:nvSpPr>
        <p:spPr/>
        <p:txBody>
          <a:bodyPr>
            <a:normAutofit lnSpcReduction="10000"/>
          </a:bodyPr>
          <a:lstStyle/>
          <a:p>
            <a:r>
              <a:rPr lang="fr-BE" dirty="0" smtClean="0"/>
              <a:t>Former les MC à l’entretien avec des femmes atteintes du cancer (empathie svp !)</a:t>
            </a:r>
          </a:p>
          <a:p>
            <a:r>
              <a:rPr lang="fr-BE" dirty="0" smtClean="0"/>
              <a:t>Durant la phase de traitement</a:t>
            </a:r>
          </a:p>
          <a:p>
            <a:pPr lvl="1"/>
            <a:r>
              <a:rPr lang="fr-BE" dirty="0" smtClean="0"/>
              <a:t>Envoyer courrier-type expliquant le suivi administratif prévu et suggérant prise de contact avec service social de la mutualité </a:t>
            </a:r>
          </a:p>
          <a:p>
            <a:pPr lvl="1"/>
            <a:r>
              <a:rPr lang="fr-BE" dirty="0" smtClean="0"/>
              <a:t>Diffuser systématiquement infos relatives à reprise partielle</a:t>
            </a:r>
          </a:p>
          <a:p>
            <a:pPr lvl="1"/>
            <a:r>
              <a:rPr lang="fr-BE" dirty="0" smtClean="0"/>
              <a:t>Suggérer consultation brochure SPF Emploi « revenir au travail après une absence de longue durée »</a:t>
            </a:r>
          </a:p>
          <a:p>
            <a:pPr lvl="1"/>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22</a:t>
            </a:fld>
            <a:endParaRPr lang="fr-BE"/>
          </a:p>
        </p:txBody>
      </p:sp>
    </p:spTree>
    <p:extLst>
      <p:ext uri="{BB962C8B-B14F-4D97-AF65-F5344CB8AC3E}">
        <p14:creationId xmlns:p14="http://schemas.microsoft.com/office/powerpoint/2010/main" val="34170405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Recommandations aux mutualités et aux médecins-conseils (MC)</a:t>
            </a:r>
            <a:endParaRPr lang="fr-BE" dirty="0"/>
          </a:p>
        </p:txBody>
      </p:sp>
      <p:sp>
        <p:nvSpPr>
          <p:cNvPr id="3" name="Espace réservé du contenu 2"/>
          <p:cNvSpPr>
            <a:spLocks noGrp="1"/>
          </p:cNvSpPr>
          <p:nvPr>
            <p:ph idx="1"/>
          </p:nvPr>
        </p:nvSpPr>
        <p:spPr/>
        <p:txBody>
          <a:bodyPr/>
          <a:lstStyle/>
          <a:p>
            <a:r>
              <a:rPr lang="fr-BE" dirty="0" smtClean="0"/>
              <a:t>En fin de traitement, lors de l’entretien précédant une reprise du travail </a:t>
            </a:r>
          </a:p>
          <a:p>
            <a:pPr lvl="1"/>
            <a:r>
              <a:rPr lang="fr-BE" dirty="0"/>
              <a:t>d</a:t>
            </a:r>
            <a:r>
              <a:rPr lang="fr-BE" dirty="0" smtClean="0"/>
              <a:t>isposer du rapport sur les capacités de travail de la patiente (établi par psycho clinicien ou DCM)</a:t>
            </a:r>
          </a:p>
          <a:p>
            <a:pPr lvl="1"/>
            <a:r>
              <a:rPr lang="fr-BE" dirty="0" smtClean="0"/>
              <a:t>donner infos complètes sur reprise partielle</a:t>
            </a:r>
          </a:p>
          <a:p>
            <a:pPr lvl="1"/>
            <a:r>
              <a:rPr lang="fr-BE" dirty="0" smtClean="0"/>
              <a:t>discuter une éventuelle réorientation professionnelle et aides possibles via </a:t>
            </a:r>
            <a:r>
              <a:rPr lang="fr-BE" dirty="0" err="1" smtClean="0"/>
              <a:t>Inami</a:t>
            </a:r>
            <a:r>
              <a:rPr lang="fr-BE" dirty="0" smtClean="0"/>
              <a:t> + VDAB/</a:t>
            </a:r>
            <a:r>
              <a:rPr lang="fr-BE" dirty="0" err="1" smtClean="0"/>
              <a:t>Forem</a:t>
            </a:r>
            <a:r>
              <a:rPr lang="fr-BE" dirty="0" smtClean="0"/>
              <a:t>/</a:t>
            </a:r>
            <a:r>
              <a:rPr lang="fr-BE" dirty="0" err="1" smtClean="0"/>
              <a:t>Actiris</a:t>
            </a:r>
            <a:r>
              <a:rPr lang="fr-BE" dirty="0" smtClean="0"/>
              <a:t> </a:t>
            </a:r>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23</a:t>
            </a:fld>
            <a:endParaRPr lang="fr-BE"/>
          </a:p>
        </p:txBody>
      </p:sp>
    </p:spTree>
    <p:extLst>
      <p:ext uri="{BB962C8B-B14F-4D97-AF65-F5344CB8AC3E}">
        <p14:creationId xmlns:p14="http://schemas.microsoft.com/office/powerpoint/2010/main" val="5073865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Questions, </a:t>
            </a:r>
            <a:r>
              <a:rPr lang="fr-BE" dirty="0" smtClean="0"/>
              <a:t>suggestions ?</a:t>
            </a:r>
            <a:br>
              <a:rPr lang="fr-BE" dirty="0" smtClean="0"/>
            </a:br>
            <a:r>
              <a:rPr lang="fr-BE" dirty="0" err="1" smtClean="0"/>
              <a:t>Vragen</a:t>
            </a:r>
            <a:r>
              <a:rPr lang="fr-BE" dirty="0" smtClean="0"/>
              <a:t>, </a:t>
            </a:r>
            <a:r>
              <a:rPr lang="fr-BE" dirty="0" err="1" smtClean="0"/>
              <a:t>opmerkingen</a:t>
            </a:r>
            <a:r>
              <a:rPr lang="fr-BE" dirty="0" smtClean="0"/>
              <a:t> ?</a:t>
            </a:r>
            <a:endParaRPr lang="fr-BE" dirty="0"/>
          </a:p>
        </p:txBody>
      </p:sp>
      <p:sp>
        <p:nvSpPr>
          <p:cNvPr id="3" name="Espace réservé du texte 2"/>
          <p:cNvSpPr>
            <a:spLocks noGrp="1"/>
          </p:cNvSpPr>
          <p:nvPr>
            <p:ph type="body" idx="1"/>
          </p:nvPr>
        </p:nvSpPr>
        <p:spPr/>
        <p:txBody>
          <a:bodyPr/>
          <a:lstStyle/>
          <a:p>
            <a:r>
              <a:rPr lang="fr-BE" dirty="0" smtClean="0"/>
              <a:t>Merci pour votre </a:t>
            </a:r>
            <a:r>
              <a:rPr lang="fr-BE" dirty="0" smtClean="0"/>
              <a:t>attention</a:t>
            </a:r>
          </a:p>
          <a:p>
            <a:r>
              <a:rPr lang="fr-BE" dirty="0" err="1" smtClean="0"/>
              <a:t>Dank</a:t>
            </a:r>
            <a:r>
              <a:rPr lang="fr-BE" dirty="0" smtClean="0"/>
              <a:t> u </a:t>
            </a:r>
            <a:r>
              <a:rPr lang="fr-BE" dirty="0" err="1" smtClean="0"/>
              <a:t>voor</a:t>
            </a:r>
            <a:r>
              <a:rPr lang="fr-BE" dirty="0" smtClean="0"/>
              <a:t> u </a:t>
            </a:r>
            <a:r>
              <a:rPr lang="fr-BE" dirty="0" err="1" smtClean="0"/>
              <a:t>aandacht</a:t>
            </a:r>
            <a:r>
              <a:rPr lang="fr-BE" dirty="0" smtClean="0"/>
              <a:t> </a:t>
            </a:r>
            <a:endParaRPr lang="fr-BE" dirty="0"/>
          </a:p>
        </p:txBody>
      </p:sp>
      <p:sp>
        <p:nvSpPr>
          <p:cNvPr id="4" name="Espace réservé du numéro de diapositive 3"/>
          <p:cNvSpPr>
            <a:spLocks noGrp="1"/>
          </p:cNvSpPr>
          <p:nvPr>
            <p:ph type="sldNum" sz="quarter" idx="12"/>
          </p:nvPr>
        </p:nvSpPr>
        <p:spPr/>
        <p:txBody>
          <a:bodyPr/>
          <a:lstStyle/>
          <a:p>
            <a:pPr>
              <a:defRPr/>
            </a:pPr>
            <a:fld id="{169B2289-7E34-4425-9E20-41B49AB8752B}" type="slidenum">
              <a:rPr lang="fr-BE" smtClean="0"/>
              <a:pPr>
                <a:defRPr/>
              </a:pPr>
              <a:t>24</a:t>
            </a:fld>
            <a:endParaRPr lang="fr-BE"/>
          </a:p>
        </p:txBody>
      </p:sp>
      <p:sp>
        <p:nvSpPr>
          <p:cNvPr id="5" name="ZoneTexte 4"/>
          <p:cNvSpPr txBox="1"/>
          <p:nvPr/>
        </p:nvSpPr>
        <p:spPr>
          <a:xfrm>
            <a:off x="827584" y="5445224"/>
            <a:ext cx="7560840" cy="369332"/>
          </a:xfrm>
          <a:prstGeom prst="rect">
            <a:avLst/>
          </a:prstGeom>
          <a:solidFill>
            <a:schemeClr val="accent4">
              <a:lumMod val="20000"/>
              <a:lumOff val="80000"/>
            </a:schemeClr>
          </a:solidFill>
        </p:spPr>
        <p:txBody>
          <a:bodyPr wrap="square" rtlCol="0">
            <a:spAutoFit/>
          </a:bodyPr>
          <a:lstStyle/>
          <a:p>
            <a:r>
              <a:rPr lang="fr-BE" dirty="0" smtClean="0">
                <a:hlinkClick r:id="rId2"/>
              </a:rPr>
              <a:t>http</a:t>
            </a:r>
            <a:r>
              <a:rPr lang="fr-BE" dirty="0">
                <a:hlinkClick r:id="rId2"/>
              </a:rPr>
              <a:t>://</a:t>
            </a:r>
            <a:r>
              <a:rPr lang="fr-BE" dirty="0" smtClean="0">
                <a:hlinkClick r:id="rId2"/>
              </a:rPr>
              <a:t>hdl.handle.net/2268/202899</a:t>
            </a:r>
            <a:r>
              <a:rPr lang="fr-BE" dirty="0" smtClean="0"/>
              <a:t> </a:t>
            </a:r>
            <a:endParaRPr lang="fr-BE" dirty="0"/>
          </a:p>
        </p:txBody>
      </p:sp>
      <p:sp>
        <p:nvSpPr>
          <p:cNvPr id="6" name="ZoneTexte 5"/>
          <p:cNvSpPr txBox="1"/>
          <p:nvPr/>
        </p:nvSpPr>
        <p:spPr>
          <a:xfrm>
            <a:off x="827584" y="4798893"/>
            <a:ext cx="6480720" cy="646331"/>
          </a:xfrm>
          <a:prstGeom prst="rect">
            <a:avLst/>
          </a:prstGeom>
          <a:solidFill>
            <a:schemeClr val="accent4">
              <a:lumMod val="20000"/>
              <a:lumOff val="80000"/>
            </a:schemeClr>
          </a:solidFill>
        </p:spPr>
        <p:txBody>
          <a:bodyPr wrap="square" rtlCol="0">
            <a:spAutoFit/>
          </a:bodyPr>
          <a:lstStyle/>
          <a:p>
            <a:r>
              <a:rPr lang="fr-BE" dirty="0" smtClean="0"/>
              <a:t>Infos : </a:t>
            </a:r>
            <a:r>
              <a:rPr lang="fr-BE" dirty="0" smtClean="0">
                <a:hlinkClick r:id="rId3"/>
              </a:rPr>
              <a:t>ph.mairiaux@ulg.ac.be</a:t>
            </a:r>
            <a:r>
              <a:rPr lang="fr-BE" dirty="0" smtClean="0"/>
              <a:t> </a:t>
            </a:r>
          </a:p>
          <a:p>
            <a:r>
              <a:rPr lang="fr-BE" dirty="0" smtClean="0"/>
              <a:t>Link rapport final recherche / </a:t>
            </a:r>
            <a:r>
              <a:rPr lang="fr-BE" dirty="0" err="1" smtClean="0"/>
              <a:t>eindverslag</a:t>
            </a:r>
            <a:r>
              <a:rPr lang="fr-BE" dirty="0" smtClean="0"/>
              <a:t> van het </a:t>
            </a:r>
            <a:r>
              <a:rPr lang="fr-BE" dirty="0" err="1" smtClean="0"/>
              <a:t>onderzoek</a:t>
            </a:r>
            <a:r>
              <a:rPr lang="fr-BE" dirty="0" smtClean="0"/>
              <a:t> : </a:t>
            </a:r>
            <a:endParaRPr lang="fr-BE" dirty="0"/>
          </a:p>
        </p:txBody>
      </p:sp>
    </p:spTree>
    <p:extLst>
      <p:ext uri="{BB962C8B-B14F-4D97-AF65-F5344CB8AC3E}">
        <p14:creationId xmlns:p14="http://schemas.microsoft.com/office/powerpoint/2010/main" val="1139283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066800"/>
          </a:xfrm>
        </p:spPr>
        <p:txBody>
          <a:bodyPr/>
          <a:lstStyle/>
          <a:p>
            <a:r>
              <a:rPr lang="nl-BE" dirty="0" smtClean="0"/>
              <a:t>Design étude Pink Ribbon</a:t>
            </a:r>
            <a:endParaRPr lang="nl-BE" dirty="0"/>
          </a:p>
        </p:txBody>
      </p:sp>
      <p:sp>
        <p:nvSpPr>
          <p:cNvPr id="3" name="Espace réservé du contenu 2"/>
          <p:cNvSpPr>
            <a:spLocks noGrp="1"/>
          </p:cNvSpPr>
          <p:nvPr>
            <p:ph idx="1"/>
          </p:nvPr>
        </p:nvSpPr>
        <p:spPr>
          <a:xfrm>
            <a:off x="467544" y="1628800"/>
            <a:ext cx="8208912" cy="5184576"/>
          </a:xfrm>
        </p:spPr>
        <p:txBody>
          <a:bodyPr>
            <a:normAutofit/>
          </a:bodyPr>
          <a:lstStyle/>
          <a:p>
            <a:r>
              <a:rPr lang="fr-BE" dirty="0" smtClean="0"/>
              <a:t>Module 1: Récolte de données chez les patientes</a:t>
            </a:r>
          </a:p>
          <a:p>
            <a:pPr lvl="1"/>
            <a:r>
              <a:rPr lang="fr-BE" dirty="0" smtClean="0"/>
              <a:t>Temps 1 : questionnaire </a:t>
            </a:r>
          </a:p>
          <a:p>
            <a:pPr lvl="1"/>
            <a:r>
              <a:rPr lang="fr-BE" dirty="0" smtClean="0"/>
              <a:t>Temps 2 </a:t>
            </a:r>
            <a:r>
              <a:rPr lang="fr-BE" dirty="0" smtClean="0"/>
              <a:t>(</a:t>
            </a:r>
            <a:r>
              <a:rPr lang="fr-BE" dirty="0" smtClean="0"/>
              <a:t>T1 + 6 mois</a:t>
            </a:r>
            <a:r>
              <a:rPr lang="fr-BE" dirty="0" smtClean="0"/>
              <a:t>): </a:t>
            </a:r>
            <a:r>
              <a:rPr lang="fr-BE" dirty="0" smtClean="0"/>
              <a:t>questionnaire + entretien approfondi </a:t>
            </a:r>
          </a:p>
          <a:p>
            <a:endParaRPr lang="fr-BE" dirty="0" smtClean="0"/>
          </a:p>
          <a:p>
            <a:r>
              <a:rPr lang="fr-BE" dirty="0" smtClean="0"/>
              <a:t>Module 2: Récolte de données chez les autres parties prenantes (</a:t>
            </a:r>
            <a:r>
              <a:rPr lang="fr-BE" dirty="0" err="1" smtClean="0"/>
              <a:t>stakeholders</a:t>
            </a:r>
            <a:r>
              <a:rPr lang="fr-BE" dirty="0" smtClean="0"/>
              <a:t>) </a:t>
            </a:r>
          </a:p>
          <a:p>
            <a:pPr lvl="1"/>
            <a:r>
              <a:rPr lang="fr-BE" dirty="0" smtClean="0"/>
              <a:t>Discussions de groupe </a:t>
            </a:r>
          </a:p>
          <a:p>
            <a:pPr lvl="1"/>
            <a:endParaRPr lang="fr-BE" dirty="0" smtClean="0"/>
          </a:p>
          <a:p>
            <a:r>
              <a:rPr lang="fr-BE" dirty="0" smtClean="0"/>
              <a:t>Comité d’accompagnement avec des experts dans le domaine</a:t>
            </a:r>
          </a:p>
          <a:p>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3</a:t>
            </a:fld>
            <a:endParaRPr lang="fr-BE"/>
          </a:p>
        </p:txBody>
      </p:sp>
    </p:spTree>
    <p:extLst>
      <p:ext uri="{BB962C8B-B14F-4D97-AF65-F5344CB8AC3E}">
        <p14:creationId xmlns:p14="http://schemas.microsoft.com/office/powerpoint/2010/main" val="1203863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04664"/>
            <a:ext cx="8229600" cy="1066800"/>
          </a:xfrm>
        </p:spPr>
        <p:txBody>
          <a:bodyPr/>
          <a:lstStyle/>
          <a:p>
            <a:r>
              <a:rPr lang="fr-BE" dirty="0" smtClean="0"/>
              <a:t>Public cible étude Pink Ribbon</a:t>
            </a:r>
            <a:endParaRPr lang="fr-BE" dirty="0"/>
          </a:p>
        </p:txBody>
      </p:sp>
      <p:sp>
        <p:nvSpPr>
          <p:cNvPr id="3" name="Espace réservé du contenu 2"/>
          <p:cNvSpPr>
            <a:spLocks noGrp="1"/>
          </p:cNvSpPr>
          <p:nvPr>
            <p:ph idx="1"/>
          </p:nvPr>
        </p:nvSpPr>
        <p:spPr>
          <a:xfrm>
            <a:off x="457200" y="1268760"/>
            <a:ext cx="8229600" cy="5305078"/>
          </a:xfrm>
        </p:spPr>
        <p:txBody>
          <a:bodyPr/>
          <a:lstStyle/>
          <a:p>
            <a:r>
              <a:rPr lang="fr-BE" dirty="0"/>
              <a:t>Femmes sous contrat d’emploi </a:t>
            </a:r>
            <a:r>
              <a:rPr lang="fr-BE" dirty="0" smtClean="0"/>
              <a:t>(min </a:t>
            </a:r>
            <a:r>
              <a:rPr lang="fr-BE" dirty="0"/>
              <a:t>à 0.50 ETP) ou sous statut de fonctionnaire (ou statutaire) </a:t>
            </a:r>
            <a:endParaRPr lang="fr-BE" dirty="0" smtClean="0"/>
          </a:p>
          <a:p>
            <a:r>
              <a:rPr lang="fr-BE" dirty="0" smtClean="0"/>
              <a:t>qui </a:t>
            </a:r>
            <a:r>
              <a:rPr lang="fr-BE" dirty="0"/>
              <a:t>au moment de l’inclusion dans l’étude sont </a:t>
            </a:r>
            <a:r>
              <a:rPr lang="fr-BE" dirty="0" smtClean="0"/>
              <a:t>: </a:t>
            </a:r>
          </a:p>
          <a:p>
            <a:pPr lvl="1"/>
            <a:r>
              <a:rPr lang="fr-BE" dirty="0" smtClean="0"/>
              <a:t>en </a:t>
            </a:r>
            <a:r>
              <a:rPr lang="fr-BE" dirty="0"/>
              <a:t>arrêt de travail (ou en travail allégé</a:t>
            </a:r>
            <a:r>
              <a:rPr lang="fr-BE" dirty="0" smtClean="0"/>
              <a:t>), </a:t>
            </a:r>
          </a:p>
          <a:p>
            <a:pPr lvl="1"/>
            <a:r>
              <a:rPr lang="fr-BE" dirty="0" smtClean="0"/>
              <a:t>âgées </a:t>
            </a:r>
            <a:r>
              <a:rPr lang="fr-BE" dirty="0"/>
              <a:t>entre 18 et 60 ans, </a:t>
            </a:r>
            <a:endParaRPr lang="fr-BE" dirty="0" smtClean="0"/>
          </a:p>
          <a:p>
            <a:pPr lvl="1"/>
            <a:r>
              <a:rPr lang="fr-BE" dirty="0" smtClean="0"/>
              <a:t>atteintes </a:t>
            </a:r>
            <a:r>
              <a:rPr lang="fr-BE" dirty="0"/>
              <a:t>d’un cancer du sein (tumeur primaire) au stade I, II, ou III (incluant les in situ) et </a:t>
            </a:r>
            <a:endParaRPr lang="fr-BE" dirty="0" smtClean="0"/>
          </a:p>
          <a:p>
            <a:pPr lvl="1"/>
            <a:r>
              <a:rPr lang="fr-BE" dirty="0" smtClean="0"/>
              <a:t>dont </a:t>
            </a:r>
            <a:r>
              <a:rPr lang="fr-BE" dirty="0"/>
              <a:t>le diagnostic a été posé il y a 3 mois maximum et </a:t>
            </a:r>
            <a:endParaRPr lang="fr-BE" dirty="0" smtClean="0"/>
          </a:p>
          <a:p>
            <a:pPr lvl="1"/>
            <a:r>
              <a:rPr lang="fr-BE" dirty="0" smtClean="0"/>
              <a:t>dont </a:t>
            </a:r>
            <a:r>
              <a:rPr lang="fr-BE" dirty="0"/>
              <a:t>le traitement est assuré dans un centre oncologique situé dans une des deux provinces belges suivantes : Limburg ou Liège</a:t>
            </a:r>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4</a:t>
            </a:fld>
            <a:endParaRPr lang="fr-BE"/>
          </a:p>
        </p:txBody>
      </p:sp>
    </p:spTree>
    <p:extLst>
      <p:ext uri="{BB962C8B-B14F-4D97-AF65-F5344CB8AC3E}">
        <p14:creationId xmlns:p14="http://schemas.microsoft.com/office/powerpoint/2010/main" val="2366386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t>Profiel</a:t>
            </a:r>
            <a:r>
              <a:rPr lang="fr-BE" dirty="0"/>
              <a:t> 44 </a:t>
            </a:r>
            <a:r>
              <a:rPr lang="fr-BE" dirty="0" err="1"/>
              <a:t>deelnemers</a:t>
            </a:r>
            <a:endParaRPr lang="fr-BE" dirty="0"/>
          </a:p>
        </p:txBody>
      </p:sp>
      <p:sp>
        <p:nvSpPr>
          <p:cNvPr id="3" name="Espace réservé du contenu 2"/>
          <p:cNvSpPr>
            <a:spLocks noGrp="1"/>
          </p:cNvSpPr>
          <p:nvPr>
            <p:ph idx="1"/>
          </p:nvPr>
        </p:nvSpPr>
        <p:spPr/>
        <p:txBody>
          <a:bodyPr/>
          <a:lstStyle/>
          <a:p>
            <a:r>
              <a:rPr lang="fr-BE" dirty="0" err="1" smtClean="0"/>
              <a:t>Leeftijd</a:t>
            </a:r>
            <a:r>
              <a:rPr lang="fr-BE" dirty="0" smtClean="0"/>
              <a:t> : </a:t>
            </a:r>
            <a:r>
              <a:rPr lang="nl-NL" dirty="0"/>
              <a:t>tussen 37 </a:t>
            </a:r>
            <a:r>
              <a:rPr lang="nl-NL" dirty="0" smtClean="0"/>
              <a:t>en </a:t>
            </a:r>
            <a:r>
              <a:rPr lang="nl-NL" dirty="0"/>
              <a:t>61 jaar </a:t>
            </a:r>
            <a:r>
              <a:rPr lang="nl-NL" dirty="0" smtClean="0"/>
              <a:t>(gemiddelde 50)</a:t>
            </a:r>
            <a:endParaRPr lang="fr-BE" dirty="0" smtClean="0"/>
          </a:p>
          <a:p>
            <a:r>
              <a:rPr lang="fr-BE" dirty="0" err="1" smtClean="0"/>
              <a:t>Opleidingsniveau</a:t>
            </a:r>
            <a:r>
              <a:rPr lang="fr-BE" dirty="0" smtClean="0"/>
              <a:t> : </a:t>
            </a:r>
            <a:r>
              <a:rPr lang="nl-NL" dirty="0" smtClean="0"/>
              <a:t>75</a:t>
            </a:r>
            <a:r>
              <a:rPr lang="nl-NL" dirty="0"/>
              <a:t>% </a:t>
            </a:r>
            <a:r>
              <a:rPr lang="nl-NL" dirty="0" smtClean="0"/>
              <a:t>met diploma </a:t>
            </a:r>
            <a:r>
              <a:rPr lang="nl-NL" dirty="0"/>
              <a:t>van hoger onderwijs of universiteit. </a:t>
            </a:r>
            <a:endParaRPr lang="fr-BE" dirty="0" smtClean="0"/>
          </a:p>
          <a:p>
            <a:r>
              <a:rPr lang="fr-BE" dirty="0" err="1" smtClean="0"/>
              <a:t>Familie</a:t>
            </a:r>
            <a:r>
              <a:rPr lang="fr-BE" dirty="0" smtClean="0"/>
              <a:t> </a:t>
            </a:r>
            <a:r>
              <a:rPr lang="fr-BE" dirty="0" err="1" smtClean="0"/>
              <a:t>situatie</a:t>
            </a:r>
            <a:r>
              <a:rPr lang="fr-BE" dirty="0" smtClean="0"/>
              <a:t> : 50% </a:t>
            </a:r>
            <a:r>
              <a:rPr lang="nl-NL" dirty="0" smtClean="0"/>
              <a:t>gehuwd </a:t>
            </a:r>
            <a:r>
              <a:rPr lang="nl-NL" dirty="0"/>
              <a:t>of officieel </a:t>
            </a:r>
            <a:r>
              <a:rPr lang="nl-NL" dirty="0" smtClean="0"/>
              <a:t>samenwonend; 72% wonen </a:t>
            </a:r>
            <a:r>
              <a:rPr lang="nl-NL" dirty="0"/>
              <a:t>wel samen </a:t>
            </a:r>
          </a:p>
          <a:p>
            <a:r>
              <a:rPr lang="fr-BE" dirty="0" smtClean="0"/>
              <a:t> Job </a:t>
            </a:r>
            <a:r>
              <a:rPr lang="fr-BE" dirty="0" err="1" smtClean="0"/>
              <a:t>statuut</a:t>
            </a:r>
            <a:r>
              <a:rPr lang="fr-BE" dirty="0" smtClean="0"/>
              <a:t> : 89% met COD </a:t>
            </a:r>
            <a:r>
              <a:rPr lang="fr-BE" dirty="0" err="1" smtClean="0"/>
              <a:t>contract</a:t>
            </a:r>
            <a:r>
              <a:rPr lang="fr-BE" dirty="0" smtClean="0"/>
              <a:t>; 55% </a:t>
            </a:r>
            <a:r>
              <a:rPr lang="nl-NL" dirty="0" smtClean="0"/>
              <a:t>in </a:t>
            </a:r>
            <a:r>
              <a:rPr lang="nl-NL" dirty="0"/>
              <a:t>de privésector (55%), 43% </a:t>
            </a:r>
            <a:r>
              <a:rPr lang="nl-NL" dirty="0" smtClean="0"/>
              <a:t>in </a:t>
            </a:r>
            <a:r>
              <a:rPr lang="nl-NL" dirty="0"/>
              <a:t>de openbare </a:t>
            </a:r>
            <a:r>
              <a:rPr lang="nl-NL" dirty="0" smtClean="0"/>
              <a:t>sector</a:t>
            </a:r>
          </a:p>
          <a:p>
            <a:r>
              <a:rPr lang="nl-NL" dirty="0" smtClean="0"/>
              <a:t>Werkuren </a:t>
            </a:r>
            <a:r>
              <a:rPr lang="nl-NL" dirty="0"/>
              <a:t>: 33% werkt voltijds</a:t>
            </a:r>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5</a:t>
            </a:fld>
            <a:endParaRPr lang="fr-BE"/>
          </a:p>
        </p:txBody>
      </p:sp>
    </p:spTree>
    <p:extLst>
      <p:ext uri="{BB962C8B-B14F-4D97-AF65-F5344CB8AC3E}">
        <p14:creationId xmlns:p14="http://schemas.microsoft.com/office/powerpoint/2010/main" val="127445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620688"/>
            <a:ext cx="8928992" cy="1066800"/>
          </a:xfrm>
        </p:spPr>
        <p:txBody>
          <a:bodyPr/>
          <a:lstStyle/>
          <a:p>
            <a:r>
              <a:rPr lang="fr-BE" sz="3600" dirty="0" smtClean="0"/>
              <a:t>Entretiens </a:t>
            </a:r>
            <a:r>
              <a:rPr lang="fr-BE" sz="3600" dirty="0" smtClean="0"/>
              <a:t>au temps T2 </a:t>
            </a:r>
            <a:r>
              <a:rPr lang="fr-BE" sz="3600" dirty="0" smtClean="0"/>
              <a:t/>
            </a:r>
            <a:br>
              <a:rPr lang="fr-BE" sz="3600" dirty="0" smtClean="0"/>
            </a:br>
            <a:r>
              <a:rPr lang="fr-BE" sz="3600" dirty="0" smtClean="0"/>
              <a:t>(</a:t>
            </a:r>
            <a:r>
              <a:rPr lang="fr-BE" sz="3600" dirty="0" smtClean="0"/>
              <a:t>environ 9 mois après le diagnostic)</a:t>
            </a:r>
            <a:endParaRPr lang="fr-BE" sz="3600" dirty="0"/>
          </a:p>
        </p:txBody>
      </p:sp>
      <p:sp>
        <p:nvSpPr>
          <p:cNvPr id="3" name="Espace réservé du contenu 2"/>
          <p:cNvSpPr>
            <a:spLocks noGrp="1"/>
          </p:cNvSpPr>
          <p:nvPr>
            <p:ph idx="1"/>
          </p:nvPr>
        </p:nvSpPr>
        <p:spPr>
          <a:xfrm>
            <a:off x="107504" y="1772816"/>
            <a:ext cx="8928992" cy="4680520"/>
          </a:xfrm>
        </p:spPr>
        <p:txBody>
          <a:bodyPr/>
          <a:lstStyle/>
          <a:p>
            <a:endParaRPr lang="fr-BE" sz="2400" dirty="0" smtClean="0"/>
          </a:p>
          <a:p>
            <a:r>
              <a:rPr lang="fr-BE" sz="2400" dirty="0" smtClean="0"/>
              <a:t>44 entretiens =  </a:t>
            </a:r>
            <a:r>
              <a:rPr lang="fr-BE" sz="2400" dirty="0" smtClean="0"/>
              <a:t>44 </a:t>
            </a:r>
            <a:r>
              <a:rPr lang="fr-BE" sz="2400" dirty="0" smtClean="0"/>
              <a:t>parcours différents</a:t>
            </a:r>
            <a:endParaRPr lang="fr-BE" sz="2400" dirty="0" smtClean="0"/>
          </a:p>
          <a:p>
            <a:pPr lvl="1"/>
            <a:r>
              <a:rPr lang="fr-BE" sz="2400" dirty="0" smtClean="0"/>
              <a:t>Traitement, séquelles du traitement, composition de la famille, type de travail, soutien reçu au travail, niveau de revenus,  vision pour le futur…</a:t>
            </a:r>
          </a:p>
          <a:p>
            <a:endParaRPr lang="fr-BE" sz="2400" dirty="0"/>
          </a:p>
          <a:p>
            <a:r>
              <a:rPr lang="fr-BE" sz="2400" dirty="0" smtClean="0"/>
              <a:t>18 femmes ont repris le travail </a:t>
            </a:r>
            <a:r>
              <a:rPr lang="fr-BE" sz="2400" dirty="0" smtClean="0">
                <a:latin typeface="Calibri"/>
                <a:cs typeface="Calibri"/>
              </a:rPr>
              <a:t>↔ </a:t>
            </a:r>
            <a:r>
              <a:rPr lang="fr-BE" sz="2400" dirty="0" smtClean="0">
                <a:cs typeface="Calibri"/>
              </a:rPr>
              <a:t>26 femmes en ITT</a:t>
            </a:r>
          </a:p>
          <a:p>
            <a:endParaRPr lang="fr-BE" sz="2400" dirty="0" smtClean="0">
              <a:cs typeface="Calibri"/>
            </a:endParaRPr>
          </a:p>
          <a:p>
            <a:r>
              <a:rPr lang="fr-BE" sz="2400" dirty="0" smtClean="0">
                <a:cs typeface="Calibri"/>
              </a:rPr>
              <a:t>3 </a:t>
            </a:r>
            <a:r>
              <a:rPr lang="fr-BE" sz="2400" dirty="0" smtClean="0">
                <a:cs typeface="Calibri"/>
              </a:rPr>
              <a:t>femmes ont continué à travailler pendant le </a:t>
            </a:r>
            <a:r>
              <a:rPr lang="fr-BE" sz="2400" dirty="0" smtClean="0">
                <a:cs typeface="Calibri"/>
              </a:rPr>
              <a:t>traitement  (dont 1 avec horaire réduit)</a:t>
            </a:r>
            <a:endParaRPr lang="fr-BE" sz="2400" dirty="0" smtClean="0">
              <a:cs typeface="Calibri"/>
            </a:endParaRPr>
          </a:p>
          <a:p>
            <a:pPr marL="109537" indent="0">
              <a:buNone/>
            </a:pPr>
            <a:endParaRPr lang="fr-BE" dirty="0" smtClean="0"/>
          </a:p>
          <a:p>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6</a:t>
            </a:fld>
            <a:endParaRPr lang="fr-BE" dirty="0"/>
          </a:p>
        </p:txBody>
      </p:sp>
    </p:spTree>
    <p:extLst>
      <p:ext uri="{BB962C8B-B14F-4D97-AF65-F5344CB8AC3E}">
        <p14:creationId xmlns:p14="http://schemas.microsoft.com/office/powerpoint/2010/main" val="731618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a:t>Nood</a:t>
            </a:r>
            <a:r>
              <a:rPr lang="fr-BE" dirty="0"/>
              <a:t> </a:t>
            </a:r>
            <a:r>
              <a:rPr lang="fr-BE" dirty="0" err="1"/>
              <a:t>aan</a:t>
            </a:r>
            <a:r>
              <a:rPr lang="fr-BE" dirty="0"/>
              <a:t> </a:t>
            </a:r>
            <a:r>
              <a:rPr lang="fr-BE" dirty="0" err="1" smtClean="0"/>
              <a:t>informatie</a:t>
            </a:r>
            <a:r>
              <a:rPr lang="fr-BE" dirty="0" smtClean="0"/>
              <a:t> en </a:t>
            </a:r>
            <a:r>
              <a:rPr lang="fr-BE" dirty="0" err="1" smtClean="0"/>
              <a:t>wenselijke</a:t>
            </a:r>
            <a:r>
              <a:rPr lang="fr-BE" dirty="0" smtClean="0"/>
              <a:t> </a:t>
            </a:r>
            <a:r>
              <a:rPr lang="fr-BE" dirty="0" err="1" smtClean="0"/>
              <a:t>tijdstip</a:t>
            </a:r>
            <a:endParaRPr lang="fr-BE" dirty="0"/>
          </a:p>
        </p:txBody>
      </p:sp>
      <p:sp>
        <p:nvSpPr>
          <p:cNvPr id="3" name="Espace réservé du contenu 2"/>
          <p:cNvSpPr>
            <a:spLocks noGrp="1"/>
          </p:cNvSpPr>
          <p:nvPr>
            <p:ph idx="1"/>
          </p:nvPr>
        </p:nvSpPr>
        <p:spPr/>
        <p:txBody>
          <a:bodyPr>
            <a:normAutofit fontScale="92500" lnSpcReduction="20000"/>
          </a:bodyPr>
          <a:lstStyle/>
          <a:p>
            <a:r>
              <a:rPr lang="nl-NL" dirty="0" smtClean="0"/>
              <a:t>Wenst informatie </a:t>
            </a:r>
            <a:r>
              <a:rPr lang="nl-NL" dirty="0"/>
              <a:t>en </a:t>
            </a:r>
            <a:r>
              <a:rPr lang="nl-NL" dirty="0" smtClean="0"/>
              <a:t>ondersteuning i.v.m. werk</a:t>
            </a:r>
          </a:p>
          <a:p>
            <a:pPr lvl="1"/>
            <a:r>
              <a:rPr lang="nl-NL" dirty="0" smtClean="0"/>
              <a:t>Een beetje : 28%</a:t>
            </a:r>
          </a:p>
          <a:p>
            <a:pPr lvl="1"/>
            <a:r>
              <a:rPr lang="nl-NL" dirty="0" smtClean="0"/>
              <a:t>Belangrijk ! : 50%</a:t>
            </a:r>
          </a:p>
          <a:p>
            <a:r>
              <a:rPr lang="nl-NL" dirty="0" smtClean="0"/>
              <a:t>Informatie </a:t>
            </a:r>
            <a:r>
              <a:rPr lang="nl-NL" dirty="0" smtClean="0"/>
              <a:t>verkregen </a:t>
            </a:r>
            <a:r>
              <a:rPr lang="nl-NL" dirty="0" err="1" smtClean="0"/>
              <a:t>i.v.m</a:t>
            </a:r>
            <a:r>
              <a:rPr lang="nl-NL" dirty="0" smtClean="0"/>
              <a:t> </a:t>
            </a:r>
            <a:r>
              <a:rPr lang="nl-NL" dirty="0"/>
              <a:t>werk </a:t>
            </a:r>
            <a:r>
              <a:rPr lang="nl-NL" dirty="0" smtClean="0"/>
              <a:t>: </a:t>
            </a:r>
            <a:br>
              <a:rPr lang="nl-NL" dirty="0" smtClean="0"/>
            </a:br>
            <a:r>
              <a:rPr lang="nl-NL" dirty="0" smtClean="0"/>
              <a:t>Niet 46%, een beetje 32%, wel 22</a:t>
            </a:r>
            <a:r>
              <a:rPr lang="nl-NL" dirty="0" smtClean="0"/>
              <a:t>%</a:t>
            </a:r>
          </a:p>
          <a:p>
            <a:r>
              <a:rPr lang="nl-NL" dirty="0" smtClean="0"/>
              <a:t>Tijdstip : </a:t>
            </a:r>
          </a:p>
          <a:p>
            <a:pPr lvl="1"/>
            <a:r>
              <a:rPr lang="nl-NL" dirty="0" smtClean="0"/>
              <a:t>Voor </a:t>
            </a:r>
            <a:r>
              <a:rPr lang="nl-NL" dirty="0"/>
              <a:t>de behandeling wenst men geen extra informatie </a:t>
            </a:r>
            <a:r>
              <a:rPr lang="nl-NL" dirty="0" err="1"/>
              <a:t>ivm</a:t>
            </a:r>
            <a:r>
              <a:rPr lang="nl-NL" dirty="0"/>
              <a:t> werk</a:t>
            </a:r>
          </a:p>
          <a:p>
            <a:pPr lvl="1"/>
            <a:r>
              <a:rPr lang="nl-NL" dirty="0"/>
              <a:t>Tijdens de behandeling, 60% wenst informatie te krijgen</a:t>
            </a:r>
          </a:p>
          <a:p>
            <a:pPr lvl="1"/>
            <a:r>
              <a:rPr lang="nl-NL" dirty="0"/>
              <a:t>Na de behandeling, 95% wenst informatie en ondersteuning </a:t>
            </a:r>
          </a:p>
          <a:p>
            <a:endParaRPr lang="nl-NL" dirty="0"/>
          </a:p>
          <a:p>
            <a:endParaRPr lang="nl-NL" dirty="0" smtClean="0"/>
          </a:p>
          <a:p>
            <a:pPr lvl="1"/>
            <a:endParaRPr lang="fr-BE" dirty="0"/>
          </a:p>
        </p:txBody>
      </p:sp>
      <p:sp>
        <p:nvSpPr>
          <p:cNvPr id="4" name="Espace réservé du numéro de diapositive 3"/>
          <p:cNvSpPr>
            <a:spLocks noGrp="1"/>
          </p:cNvSpPr>
          <p:nvPr>
            <p:ph type="sldNum" sz="quarter" idx="12"/>
          </p:nvPr>
        </p:nvSpPr>
        <p:spPr/>
        <p:txBody>
          <a:bodyPr/>
          <a:lstStyle/>
          <a:p>
            <a:pPr>
              <a:defRPr/>
            </a:pPr>
            <a:fld id="{6DD592D8-FAA7-4F46-AB5B-5ECB6008A758}" type="slidenum">
              <a:rPr lang="fr-BE" smtClean="0"/>
              <a:pPr>
                <a:defRPr/>
              </a:pPr>
              <a:t>7</a:t>
            </a:fld>
            <a:endParaRPr lang="fr-BE"/>
          </a:p>
        </p:txBody>
      </p:sp>
    </p:spTree>
    <p:extLst>
      <p:ext uri="{BB962C8B-B14F-4D97-AF65-F5344CB8AC3E}">
        <p14:creationId xmlns:p14="http://schemas.microsoft.com/office/powerpoint/2010/main" val="1621275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Object 53" hidden="1"/>
          <p:cNvGraphicFramePr>
            <a:graphicFrameLocks noChangeAspect="1"/>
          </p:cNvGraphicFramePr>
          <p:nvPr>
            <p:custDataLst>
              <p:tags r:id="rId2"/>
            </p:custDataLst>
            <p:extLst>
              <p:ext uri="{D42A27DB-BD31-4B8C-83A1-F6EECF244321}">
                <p14:modId xmlns:p14="http://schemas.microsoft.com/office/powerpoint/2010/main" val="3978334823"/>
              </p:ext>
            </p:extLst>
          </p:nvPr>
        </p:nvGraphicFramePr>
        <p:xfrm>
          <a:off x="1201" y="1576"/>
          <a:ext cx="1199" cy="1575"/>
        </p:xfrm>
        <a:graphic>
          <a:graphicData uri="http://schemas.openxmlformats.org/presentationml/2006/ole">
            <mc:AlternateContent xmlns:mc="http://schemas.openxmlformats.org/markup-compatibility/2006">
              <mc:Choice xmlns:v="urn:schemas-microsoft-com:vml" Requires="v">
                <p:oleObj spid="_x0000_s1033" name="think-cell Slide" r:id="rId4" imgW="360" imgH="360" progId="">
                  <p:embed/>
                </p:oleObj>
              </mc:Choice>
              <mc:Fallback>
                <p:oleObj name="think-cell Slide" r:id="rId4" imgW="360" imgH="3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1" y="1576"/>
                        <a:ext cx="1199" cy="1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925585" y="2120164"/>
            <a:ext cx="7292829" cy="4300800"/>
          </a:xfrm>
          <a:prstGeom prst="rect">
            <a:avLst/>
          </a:prstGeom>
          <a:solidFill>
            <a:srgbClr val="CCECFF">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dirty="0">
              <a:solidFill>
                <a:schemeClr val="accent2"/>
              </a:solidFill>
            </a:endParaRPr>
          </a:p>
        </p:txBody>
      </p:sp>
      <p:sp>
        <p:nvSpPr>
          <p:cNvPr id="3" name="Title 2"/>
          <p:cNvSpPr>
            <a:spLocks noGrp="1"/>
          </p:cNvSpPr>
          <p:nvPr>
            <p:ph type="title"/>
          </p:nvPr>
        </p:nvSpPr>
        <p:spPr/>
        <p:txBody>
          <a:bodyPr/>
          <a:lstStyle/>
          <a:p>
            <a:r>
              <a:rPr lang="fr-BE" dirty="0" smtClean="0"/>
              <a:t>Méthodologie de l’enquête </a:t>
            </a:r>
            <a:r>
              <a:rPr lang="fr-BE" dirty="0" err="1" smtClean="0"/>
              <a:t>Sanoma</a:t>
            </a:r>
            <a:r>
              <a:rPr dirty="0"/>
              <a:t/>
            </a:r>
            <a:br>
              <a:rPr dirty="0"/>
            </a:br>
            <a:endParaRPr lang="fr-BE" dirty="0"/>
          </a:p>
        </p:txBody>
      </p:sp>
      <p:sp>
        <p:nvSpPr>
          <p:cNvPr id="5" name="Slide Number Placeholder 4"/>
          <p:cNvSpPr>
            <a:spLocks noGrp="1"/>
          </p:cNvSpPr>
          <p:nvPr>
            <p:ph type="sldNum" sz="quarter" idx="16"/>
          </p:nvPr>
        </p:nvSpPr>
        <p:spPr>
          <a:xfrm>
            <a:off x="8820355" y="26063"/>
            <a:ext cx="323645" cy="214337"/>
          </a:xfrm>
        </p:spPr>
        <p:txBody>
          <a:bodyPr/>
          <a:lstStyle/>
          <a:p>
            <a:fld id="{8BA1D61E-DCAC-4F3F-A9E2-B5195B305580}" type="slidenum">
              <a:rPr lang="en-US" smtClean="0">
                <a:solidFill>
                  <a:srgbClr val="999999"/>
                </a:solidFill>
              </a:rPr>
              <a:pPr/>
              <a:t>8</a:t>
            </a:fld>
            <a:endParaRPr lang="fr-BE" dirty="0">
              <a:solidFill>
                <a:srgbClr val="999999"/>
              </a:solidFill>
            </a:endParaRPr>
          </a:p>
        </p:txBody>
      </p:sp>
      <p:sp>
        <p:nvSpPr>
          <p:cNvPr id="51" name="Rectangle 50"/>
          <p:cNvSpPr>
            <a:spLocks noChangeArrowheads="1"/>
          </p:cNvSpPr>
          <p:nvPr/>
        </p:nvSpPr>
        <p:spPr bwMode="auto">
          <a:xfrm>
            <a:off x="1146187" y="2137208"/>
            <a:ext cx="1629817" cy="1044763"/>
          </a:xfrm>
          <a:prstGeom prst="rect">
            <a:avLst/>
          </a:prstGeom>
          <a:solidFill>
            <a:schemeClr val="accent1"/>
          </a:solidFill>
          <a:ln w="38100" algn="ctr">
            <a:solidFill>
              <a:schemeClr val="bg1"/>
            </a:solidFill>
            <a:miter lim="800000"/>
            <a:headEnd/>
            <a:tailEnd/>
          </a:ln>
        </p:spPr>
        <p:txBody>
          <a:bodyPr wrap="square" lIns="27418" tIns="27418" rIns="27418" bIns="27418" anchor="ctr"/>
          <a:lstStyle/>
          <a:p>
            <a:pPr algn="ctr">
              <a:defRPr/>
            </a:pPr>
            <a:r>
              <a:rPr lang="fr-BE" sz="1400" dirty="0">
                <a:solidFill>
                  <a:schemeClr val="bg1"/>
                </a:solidFill>
              </a:rPr>
              <a:t>Statut des </a:t>
            </a:r>
            <a:r>
              <a:rPr lang="fr-BE" sz="1400" dirty="0" smtClean="0">
                <a:solidFill>
                  <a:schemeClr val="bg1"/>
                </a:solidFill>
              </a:rPr>
              <a:t/>
            </a:r>
            <a:br>
              <a:rPr lang="fr-BE" sz="1400" dirty="0" smtClean="0">
                <a:solidFill>
                  <a:schemeClr val="bg1"/>
                </a:solidFill>
              </a:rPr>
            </a:br>
            <a:r>
              <a:rPr lang="fr-BE" sz="1400" dirty="0" smtClean="0">
                <a:solidFill>
                  <a:schemeClr val="bg1"/>
                </a:solidFill>
              </a:rPr>
              <a:t>travailleuses</a:t>
            </a:r>
            <a:endParaRPr lang="fr-BE" altLang="ja-JP" sz="1400" dirty="0">
              <a:solidFill>
                <a:schemeClr val="bg1"/>
              </a:solidFill>
              <a:ea typeface="ＭＳ Ｐゴシック" pitchFamily="50" charset="-128"/>
            </a:endParaRPr>
          </a:p>
        </p:txBody>
      </p:sp>
      <p:sp>
        <p:nvSpPr>
          <p:cNvPr id="52" name="Rectangle 51"/>
          <p:cNvSpPr>
            <a:spLocks noChangeArrowheads="1"/>
          </p:cNvSpPr>
          <p:nvPr/>
        </p:nvSpPr>
        <p:spPr bwMode="auto">
          <a:xfrm>
            <a:off x="1152881" y="4941168"/>
            <a:ext cx="1623124" cy="1044763"/>
          </a:xfrm>
          <a:prstGeom prst="rect">
            <a:avLst/>
          </a:prstGeom>
          <a:solidFill>
            <a:schemeClr val="accent1"/>
          </a:solidFill>
          <a:ln w="38100" algn="ctr">
            <a:solidFill>
              <a:schemeClr val="bg1"/>
            </a:solidFill>
            <a:miter lim="800000"/>
            <a:headEnd/>
            <a:tailEnd/>
          </a:ln>
        </p:spPr>
        <p:txBody>
          <a:bodyPr wrap="square" lIns="27418" tIns="27418" rIns="27418" bIns="27418" anchor="ctr"/>
          <a:lstStyle/>
          <a:p>
            <a:pPr algn="ctr">
              <a:defRPr/>
            </a:pPr>
            <a:r>
              <a:rPr lang="fr-BE" sz="1400" dirty="0">
                <a:solidFill>
                  <a:schemeClr val="bg1"/>
                </a:solidFill>
              </a:rPr>
              <a:t>CASI</a:t>
            </a:r>
            <a:endParaRPr lang="fr-BE" altLang="ja-JP" sz="1400" dirty="0">
              <a:solidFill>
                <a:schemeClr val="bg1"/>
              </a:solidFill>
              <a:ea typeface="ＭＳ Ｐゴシック" pitchFamily="50" charset="-128"/>
            </a:endParaRPr>
          </a:p>
        </p:txBody>
      </p:sp>
      <p:sp>
        <p:nvSpPr>
          <p:cNvPr id="53" name="Rectangle 52"/>
          <p:cNvSpPr>
            <a:spLocks noChangeArrowheads="1"/>
          </p:cNvSpPr>
          <p:nvPr/>
        </p:nvSpPr>
        <p:spPr bwMode="auto">
          <a:xfrm>
            <a:off x="1152881" y="3501008"/>
            <a:ext cx="1629818" cy="1178854"/>
          </a:xfrm>
          <a:prstGeom prst="rect">
            <a:avLst/>
          </a:prstGeom>
          <a:solidFill>
            <a:schemeClr val="accent1"/>
          </a:solidFill>
          <a:ln w="38100" algn="ctr">
            <a:solidFill>
              <a:schemeClr val="bg1"/>
            </a:solidFill>
            <a:miter lim="800000"/>
            <a:headEnd/>
            <a:tailEnd/>
          </a:ln>
        </p:spPr>
        <p:txBody>
          <a:bodyPr wrap="square" lIns="27418" tIns="27418" rIns="27418" bIns="27418" anchor="ctr"/>
          <a:lstStyle/>
          <a:p>
            <a:pPr algn="ctr">
              <a:lnSpc>
                <a:spcPct val="150000"/>
              </a:lnSpc>
              <a:defRPr/>
            </a:pPr>
            <a:r>
              <a:rPr lang="fr-BE" sz="1400" dirty="0" smtClean="0">
                <a:solidFill>
                  <a:schemeClr val="bg1"/>
                </a:solidFill>
              </a:rPr>
              <a:t>Invitations </a:t>
            </a:r>
            <a:br>
              <a:rPr lang="fr-BE" sz="1400" dirty="0" smtClean="0">
                <a:solidFill>
                  <a:schemeClr val="bg1"/>
                </a:solidFill>
              </a:rPr>
            </a:br>
            <a:r>
              <a:rPr lang="fr-BE" sz="1400" dirty="0" smtClean="0">
                <a:solidFill>
                  <a:schemeClr val="bg1"/>
                </a:solidFill>
              </a:rPr>
              <a:t>à l’enquête</a:t>
            </a:r>
            <a:endParaRPr lang="fr-BE" altLang="ja-JP" sz="1400" dirty="0">
              <a:solidFill>
                <a:schemeClr val="bg1"/>
              </a:solidFill>
              <a:ea typeface="ＭＳ Ｐゴシック" pitchFamily="50" charset="-128"/>
            </a:endParaRPr>
          </a:p>
        </p:txBody>
      </p:sp>
      <p:sp>
        <p:nvSpPr>
          <p:cNvPr id="2" name="TextBox 1"/>
          <p:cNvSpPr txBox="1"/>
          <p:nvPr/>
        </p:nvSpPr>
        <p:spPr>
          <a:xfrm>
            <a:off x="2939277" y="2444326"/>
            <a:ext cx="5199011" cy="615192"/>
          </a:xfrm>
          <a:prstGeom prst="rect">
            <a:avLst/>
          </a:prstGeom>
          <a:noFill/>
        </p:spPr>
        <p:txBody>
          <a:bodyPr wrap="none" lIns="30301" tIns="30301" rIns="30301" bIns="30301" rtlCol="0">
            <a:spAutoFit/>
          </a:bodyPr>
          <a:lstStyle/>
          <a:p>
            <a:r>
              <a:rPr lang="fr-BE" spc="-34" dirty="0">
                <a:solidFill>
                  <a:schemeClr val="accent2"/>
                </a:solidFill>
              </a:rPr>
              <a:t>Seules les patientes ayant un statut de travailleuses </a:t>
            </a:r>
            <a:r>
              <a:rPr lang="fr-BE" spc="-34" dirty="0" smtClean="0">
                <a:solidFill>
                  <a:schemeClr val="accent2"/>
                </a:solidFill>
              </a:rPr>
              <a:t/>
            </a:r>
            <a:br>
              <a:rPr lang="fr-BE" spc="-34" dirty="0" smtClean="0">
                <a:solidFill>
                  <a:schemeClr val="accent2"/>
                </a:solidFill>
              </a:rPr>
            </a:br>
            <a:r>
              <a:rPr lang="fr-BE" spc="-34" dirty="0" smtClean="0">
                <a:solidFill>
                  <a:schemeClr val="accent2"/>
                </a:solidFill>
              </a:rPr>
              <a:t>ont </a:t>
            </a:r>
            <a:r>
              <a:rPr lang="fr-BE" spc="-34" dirty="0">
                <a:solidFill>
                  <a:schemeClr val="accent2"/>
                </a:solidFill>
              </a:rPr>
              <a:t>été prises </a:t>
            </a:r>
            <a:r>
              <a:rPr lang="fr-BE" spc="-34" dirty="0" smtClean="0">
                <a:solidFill>
                  <a:schemeClr val="accent2"/>
                </a:solidFill>
              </a:rPr>
              <a:t>en </a:t>
            </a:r>
            <a:r>
              <a:rPr lang="fr-BE" spc="-34" dirty="0">
                <a:solidFill>
                  <a:schemeClr val="accent2"/>
                </a:solidFill>
              </a:rPr>
              <a:t>considération </a:t>
            </a:r>
            <a:r>
              <a:rPr lang="fr-BE" sz="1200" spc="-34" dirty="0" smtClean="0">
                <a:solidFill>
                  <a:schemeClr val="accent2"/>
                </a:solidFill>
              </a:rPr>
              <a:t>.</a:t>
            </a:r>
            <a:endParaRPr lang="fr-BE" sz="1200" spc="-34" dirty="0">
              <a:solidFill>
                <a:schemeClr val="accent2"/>
              </a:solidFill>
            </a:endParaRPr>
          </a:p>
        </p:txBody>
      </p:sp>
      <p:sp>
        <p:nvSpPr>
          <p:cNvPr id="6" name="TextBox 5"/>
          <p:cNvSpPr txBox="1"/>
          <p:nvPr/>
        </p:nvSpPr>
        <p:spPr>
          <a:xfrm>
            <a:off x="2939277" y="3518674"/>
            <a:ext cx="5119353" cy="1046079"/>
          </a:xfrm>
          <a:prstGeom prst="rect">
            <a:avLst/>
          </a:prstGeom>
          <a:noFill/>
        </p:spPr>
        <p:txBody>
          <a:bodyPr wrap="square" lIns="30301" tIns="30301" rIns="30301" bIns="30301" rtlCol="0">
            <a:spAutoFit/>
          </a:bodyPr>
          <a:lstStyle/>
          <a:p>
            <a:r>
              <a:rPr lang="fr-BE" sz="1600" spc="-34" dirty="0" smtClean="0">
                <a:solidFill>
                  <a:schemeClr val="accent2"/>
                </a:solidFill>
              </a:rPr>
              <a:t>Patientes invitées </a:t>
            </a:r>
            <a:r>
              <a:rPr lang="fr-BE" sz="1600" spc="-34" dirty="0">
                <a:solidFill>
                  <a:schemeClr val="accent2"/>
                </a:solidFill>
              </a:rPr>
              <a:t>à prendre part à l’enquête via une annonce </a:t>
            </a:r>
            <a:r>
              <a:rPr lang="fr-BE" sz="1600" spc="-34" dirty="0" smtClean="0">
                <a:solidFill>
                  <a:schemeClr val="accent2"/>
                </a:solidFill>
              </a:rPr>
              <a:t>publicitaire sur </a:t>
            </a:r>
            <a:r>
              <a:rPr lang="fr-BE" sz="1600" spc="-34" dirty="0">
                <a:solidFill>
                  <a:schemeClr val="accent2"/>
                </a:solidFill>
              </a:rPr>
              <a:t>le site Web de Pink Ribbon, dans le magazine Pink Ribbon et </a:t>
            </a:r>
            <a:r>
              <a:rPr lang="fr-BE" sz="1600" spc="-34" dirty="0" smtClean="0">
                <a:solidFill>
                  <a:schemeClr val="accent2"/>
                </a:solidFill>
              </a:rPr>
              <a:t>par des </a:t>
            </a:r>
            <a:r>
              <a:rPr lang="fr-BE" sz="1600" spc="-34" dirty="0">
                <a:solidFill>
                  <a:schemeClr val="accent2"/>
                </a:solidFill>
              </a:rPr>
              <a:t>dépliants distribués dans les cliniques du sein.</a:t>
            </a:r>
          </a:p>
        </p:txBody>
      </p:sp>
      <p:sp>
        <p:nvSpPr>
          <p:cNvPr id="7" name="TextBox 6"/>
          <p:cNvSpPr txBox="1"/>
          <p:nvPr/>
        </p:nvSpPr>
        <p:spPr>
          <a:xfrm>
            <a:off x="2939277" y="5017453"/>
            <a:ext cx="4678355" cy="892191"/>
          </a:xfrm>
          <a:prstGeom prst="rect">
            <a:avLst/>
          </a:prstGeom>
          <a:noFill/>
        </p:spPr>
        <p:txBody>
          <a:bodyPr wrap="none" lIns="30301" tIns="30301" rIns="30301" bIns="30301" rtlCol="0">
            <a:spAutoFit/>
          </a:bodyPr>
          <a:lstStyle/>
          <a:p>
            <a:r>
              <a:rPr lang="fr-BE" spc="-34" dirty="0" smtClean="0">
                <a:solidFill>
                  <a:schemeClr val="accent2"/>
                </a:solidFill>
              </a:rPr>
              <a:t>Lien </a:t>
            </a:r>
            <a:r>
              <a:rPr lang="fr-BE" spc="-34" dirty="0">
                <a:solidFill>
                  <a:schemeClr val="accent2"/>
                </a:solidFill>
              </a:rPr>
              <a:t>vers le questionnaire </a:t>
            </a:r>
            <a:r>
              <a:rPr lang="fr-BE" spc="-34" dirty="0" smtClean="0">
                <a:solidFill>
                  <a:schemeClr val="accent2"/>
                </a:solidFill>
              </a:rPr>
              <a:t> </a:t>
            </a:r>
            <a:r>
              <a:rPr lang="fr-BE" spc="-34" dirty="0">
                <a:solidFill>
                  <a:schemeClr val="accent2"/>
                </a:solidFill>
              </a:rPr>
              <a:t>placé sur </a:t>
            </a:r>
            <a:r>
              <a:rPr lang="fr-BE" spc="-34" dirty="0" smtClean="0">
                <a:solidFill>
                  <a:schemeClr val="accent2"/>
                </a:solidFill>
              </a:rPr>
              <a:t>le site </a:t>
            </a:r>
            <a:r>
              <a:rPr lang="fr-BE" spc="-34" dirty="0">
                <a:solidFill>
                  <a:schemeClr val="accent2"/>
                </a:solidFill>
              </a:rPr>
              <a:t>de </a:t>
            </a:r>
            <a:r>
              <a:rPr lang="fr-BE" spc="-34" dirty="0" smtClean="0">
                <a:solidFill>
                  <a:schemeClr val="accent2"/>
                </a:solidFill>
              </a:rPr>
              <a:t/>
            </a:r>
            <a:br>
              <a:rPr lang="fr-BE" spc="-34" dirty="0" smtClean="0">
                <a:solidFill>
                  <a:schemeClr val="accent2"/>
                </a:solidFill>
              </a:rPr>
            </a:br>
            <a:r>
              <a:rPr lang="fr-BE" spc="-34" dirty="0" smtClean="0">
                <a:solidFill>
                  <a:schemeClr val="accent2"/>
                </a:solidFill>
              </a:rPr>
              <a:t>Pink </a:t>
            </a:r>
            <a:r>
              <a:rPr lang="fr-BE" spc="-34" dirty="0" smtClean="0">
                <a:solidFill>
                  <a:schemeClr val="accent2"/>
                </a:solidFill>
              </a:rPr>
              <a:t>Ribbon</a:t>
            </a:r>
            <a:r>
              <a:rPr lang="fr-BE" spc="-34" dirty="0">
                <a:solidFill>
                  <a:schemeClr val="accent2"/>
                </a:solidFill>
              </a:rPr>
              <a:t> </a:t>
            </a:r>
            <a:r>
              <a:rPr lang="fr-BE" spc="-34" dirty="0" smtClean="0">
                <a:solidFill>
                  <a:schemeClr val="accent2"/>
                </a:solidFill>
              </a:rPr>
              <a:t>et </a:t>
            </a:r>
            <a:r>
              <a:rPr lang="fr-BE" spc="-34" dirty="0" smtClean="0">
                <a:solidFill>
                  <a:schemeClr val="accent2"/>
                </a:solidFill>
              </a:rPr>
              <a:t>ouvert </a:t>
            </a:r>
            <a:r>
              <a:rPr lang="fr-BE" spc="-34" dirty="0" smtClean="0">
                <a:solidFill>
                  <a:schemeClr val="accent2"/>
                </a:solidFill>
              </a:rPr>
              <a:t>de septembre 2014</a:t>
            </a:r>
            <a:br>
              <a:rPr lang="fr-BE" spc="-34" dirty="0" smtClean="0">
                <a:solidFill>
                  <a:schemeClr val="accent2"/>
                </a:solidFill>
              </a:rPr>
            </a:br>
            <a:r>
              <a:rPr lang="fr-BE" spc="-34" dirty="0" smtClean="0">
                <a:solidFill>
                  <a:schemeClr val="accent2"/>
                </a:solidFill>
              </a:rPr>
              <a:t> à mars </a:t>
            </a:r>
            <a:r>
              <a:rPr lang="fr-BE" spc="-34" dirty="0">
                <a:solidFill>
                  <a:schemeClr val="accent2"/>
                </a:solidFill>
              </a:rPr>
              <a:t>2015</a:t>
            </a:r>
            <a:r>
              <a:rPr lang="fr-BE" sz="1200" spc="-34" dirty="0">
                <a:solidFill>
                  <a:schemeClr val="accent2"/>
                </a:solidFill>
              </a:rPr>
              <a:t>. </a:t>
            </a:r>
          </a:p>
        </p:txBody>
      </p:sp>
    </p:spTree>
    <p:extLst>
      <p:ext uri="{BB962C8B-B14F-4D97-AF65-F5344CB8AC3E}">
        <p14:creationId xmlns:p14="http://schemas.microsoft.com/office/powerpoint/2010/main" val="1262315339"/>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Object 53" hidden="1"/>
          <p:cNvGraphicFramePr>
            <a:graphicFrameLocks noChangeAspect="1"/>
          </p:cNvGraphicFramePr>
          <p:nvPr>
            <p:custDataLst>
              <p:tags r:id="rId2"/>
            </p:custDataLst>
            <p:extLst>
              <p:ext uri="{D42A27DB-BD31-4B8C-83A1-F6EECF244321}">
                <p14:modId xmlns:p14="http://schemas.microsoft.com/office/powerpoint/2010/main" val="3253461349"/>
              </p:ext>
            </p:extLst>
          </p:nvPr>
        </p:nvGraphicFramePr>
        <p:xfrm>
          <a:off x="1201" y="1576"/>
          <a:ext cx="1199" cy="1575"/>
        </p:xfrm>
        <a:graphic>
          <a:graphicData uri="http://schemas.openxmlformats.org/presentationml/2006/ole">
            <mc:AlternateContent xmlns:mc="http://schemas.openxmlformats.org/markup-compatibility/2006">
              <mc:Choice xmlns:v="urn:schemas-microsoft-com:vml" Requires="v">
                <p:oleObj spid="_x0000_s4102" name="think-cell Slide" r:id="rId4" imgW="216" imgH="216" progId="TCLayout.ActiveDocument.1">
                  <p:embed/>
                </p:oleObj>
              </mc:Choice>
              <mc:Fallback>
                <p:oleObj name="think-cell Slide" r:id="rId4" imgW="216" imgH="216" progId="TCLayout.ActiveDocument.1">
                  <p:embed/>
                  <p:pic>
                    <p:nvPicPr>
                      <p:cNvPr id="0" name=""/>
                      <p:cNvPicPr/>
                      <p:nvPr/>
                    </p:nvPicPr>
                    <p:blipFill>
                      <a:blip r:embed="rId5"/>
                      <a:stretch>
                        <a:fillRect/>
                      </a:stretch>
                    </p:blipFill>
                    <p:spPr>
                      <a:xfrm>
                        <a:off x="1201" y="1576"/>
                        <a:ext cx="1199" cy="1575"/>
                      </a:xfrm>
                      <a:prstGeom prst="rect">
                        <a:avLst/>
                      </a:prstGeom>
                    </p:spPr>
                  </p:pic>
                </p:oleObj>
              </mc:Fallback>
            </mc:AlternateContent>
          </a:graphicData>
        </a:graphic>
      </p:graphicFrame>
      <p:sp>
        <p:nvSpPr>
          <p:cNvPr id="34" name="Rectangle 33"/>
          <p:cNvSpPr/>
          <p:nvPr/>
        </p:nvSpPr>
        <p:spPr>
          <a:xfrm>
            <a:off x="920186" y="2071531"/>
            <a:ext cx="7407077" cy="4000959"/>
          </a:xfrm>
          <a:prstGeom prst="rect">
            <a:avLst/>
          </a:prstGeom>
          <a:solidFill>
            <a:srgbClr val="CCECFF">
              <a:alpha val="4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965" tIns="38483" rIns="76965" bIns="38483" numCol="1" spcCol="0" rtlCol="0" fromWordArt="0" anchor="ctr" anchorCtr="0" forceAA="0" compatLnSpc="1">
            <a:prstTxWarp prst="textNoShape">
              <a:avLst/>
            </a:prstTxWarp>
            <a:noAutofit/>
          </a:bodyPr>
          <a:lstStyle/>
          <a:p>
            <a:pPr algn="ctr"/>
            <a:endParaRPr lang="nl-BE"/>
          </a:p>
        </p:txBody>
      </p:sp>
      <p:sp>
        <p:nvSpPr>
          <p:cNvPr id="3" name="Title 2"/>
          <p:cNvSpPr>
            <a:spLocks noGrp="1"/>
          </p:cNvSpPr>
          <p:nvPr>
            <p:ph type="title"/>
          </p:nvPr>
        </p:nvSpPr>
        <p:spPr>
          <a:xfrm>
            <a:off x="508924" y="788182"/>
            <a:ext cx="8229600" cy="1066800"/>
          </a:xfrm>
        </p:spPr>
        <p:txBody>
          <a:bodyPr/>
          <a:lstStyle/>
          <a:p>
            <a:r>
              <a:rPr lang="nl-BE" sz="3200" dirty="0" smtClean="0"/>
              <a:t>(</a:t>
            </a:r>
            <a:r>
              <a:rPr lang="nl-BE" sz="3200" dirty="0" smtClean="0"/>
              <a:t>ex-)patienten borstkanker werden </a:t>
            </a:r>
            <a:r>
              <a:rPr lang="nl-BE" sz="3200" dirty="0"/>
              <a:t>bevraagd </a:t>
            </a:r>
            <a:r>
              <a:rPr lang="nl-BE" sz="3200" dirty="0" smtClean="0"/>
              <a:t>over hun beleving van en houding tegenover </a:t>
            </a:r>
            <a:r>
              <a:rPr lang="nl-BE" sz="3200" dirty="0" smtClean="0"/>
              <a:t>werkhervatting</a:t>
            </a:r>
            <a:endParaRPr lang="nl-BE" sz="3200" dirty="0"/>
          </a:p>
        </p:txBody>
      </p:sp>
      <p:sp>
        <p:nvSpPr>
          <p:cNvPr id="2" name="TextBox 1"/>
          <p:cNvSpPr txBox="1"/>
          <p:nvPr/>
        </p:nvSpPr>
        <p:spPr>
          <a:xfrm>
            <a:off x="1034434" y="1321582"/>
            <a:ext cx="7183981" cy="245860"/>
          </a:xfrm>
          <a:prstGeom prst="rect">
            <a:avLst/>
          </a:prstGeom>
          <a:noFill/>
        </p:spPr>
        <p:txBody>
          <a:bodyPr wrap="square" lIns="30301" tIns="30301" rIns="30301" bIns="30301" rtlCol="0">
            <a:spAutoFit/>
          </a:bodyPr>
          <a:lstStyle/>
          <a:p>
            <a:r>
              <a:rPr lang="nl-BE" sz="1200" b="1" spc="-34" dirty="0" smtClean="0">
                <a:solidFill>
                  <a:schemeClr val="bg1"/>
                </a:solidFill>
              </a:rPr>
              <a:t>.</a:t>
            </a:r>
            <a:endParaRPr lang="nl-BE" sz="1200" b="1" spc="-34" dirty="0">
              <a:solidFill>
                <a:schemeClr val="bg1"/>
              </a:solidFill>
            </a:endParaRPr>
          </a:p>
        </p:txBody>
      </p:sp>
      <p:grpSp>
        <p:nvGrpSpPr>
          <p:cNvPr id="4" name="Group 3"/>
          <p:cNvGrpSpPr/>
          <p:nvPr/>
        </p:nvGrpSpPr>
        <p:grpSpPr>
          <a:xfrm>
            <a:off x="1458916" y="2329700"/>
            <a:ext cx="6685578" cy="285824"/>
            <a:chOff x="1956073" y="2070144"/>
            <a:chExt cx="8845624" cy="288073"/>
          </a:xfrm>
        </p:grpSpPr>
        <p:sp>
          <p:nvSpPr>
            <p:cNvPr id="21" name="TextBox 20"/>
            <p:cNvSpPr txBox="1"/>
            <p:nvPr/>
          </p:nvSpPr>
          <p:spPr>
            <a:xfrm>
              <a:off x="2022546" y="2070144"/>
              <a:ext cx="5450493" cy="259394"/>
            </a:xfrm>
            <a:prstGeom prst="rect">
              <a:avLst/>
            </a:prstGeom>
            <a:noFill/>
          </p:spPr>
          <p:txBody>
            <a:bodyPr wrap="none" lIns="36000" tIns="36000" rIns="36000" bIns="36000" rtlCol="0">
              <a:spAutoFit/>
            </a:bodyPr>
            <a:lstStyle/>
            <a:p>
              <a:r>
                <a:rPr lang="nl-BE" sz="1200" spc="-34" dirty="0">
                  <a:solidFill>
                    <a:schemeClr val="accent2"/>
                  </a:solidFill>
                </a:rPr>
                <a:t>Moment waarop de werkgever wordt ingelicht over de diagnose</a:t>
              </a:r>
              <a:endParaRPr lang="nl-BE" sz="1200" spc="-34" dirty="0">
                <a:solidFill>
                  <a:schemeClr val="accent2"/>
                </a:solidFill>
              </a:endParaRPr>
            </a:p>
          </p:txBody>
        </p:sp>
        <p:sp>
          <p:nvSpPr>
            <p:cNvPr id="22" name="Rectangle 21"/>
            <p:cNvSpPr/>
            <p:nvPr/>
          </p:nvSpPr>
          <p:spPr>
            <a:xfrm>
              <a:off x="1956073" y="2070217"/>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grpSp>
      <p:grpSp>
        <p:nvGrpSpPr>
          <p:cNvPr id="6" name="Group 5"/>
          <p:cNvGrpSpPr/>
          <p:nvPr/>
        </p:nvGrpSpPr>
        <p:grpSpPr>
          <a:xfrm>
            <a:off x="1458916" y="2704368"/>
            <a:ext cx="6685578" cy="285824"/>
            <a:chOff x="1956073" y="2447760"/>
            <a:chExt cx="8845624" cy="288073"/>
          </a:xfrm>
        </p:grpSpPr>
        <p:sp>
          <p:nvSpPr>
            <p:cNvPr id="25" name="TextBox 24"/>
            <p:cNvSpPr txBox="1"/>
            <p:nvPr/>
          </p:nvSpPr>
          <p:spPr>
            <a:xfrm>
              <a:off x="2022546" y="2447760"/>
              <a:ext cx="6730763" cy="259394"/>
            </a:xfrm>
            <a:prstGeom prst="rect">
              <a:avLst/>
            </a:prstGeom>
            <a:noFill/>
          </p:spPr>
          <p:txBody>
            <a:bodyPr wrap="none" lIns="36000" tIns="36000" rIns="36000" bIns="36000" rtlCol="0">
              <a:spAutoFit/>
            </a:bodyPr>
            <a:lstStyle/>
            <a:p>
              <a:r>
                <a:rPr lang="nl-BE" sz="1200" spc="-34" dirty="0">
                  <a:solidFill>
                    <a:schemeClr val="accent2"/>
                  </a:solidFill>
                </a:rPr>
                <a:t>Het bespreken van de werkhervatting met behandelend team en de werkgever</a:t>
              </a:r>
            </a:p>
          </p:txBody>
        </p:sp>
        <p:sp>
          <p:nvSpPr>
            <p:cNvPr id="26" name="Rectangle 25"/>
            <p:cNvSpPr/>
            <p:nvPr/>
          </p:nvSpPr>
          <p:spPr>
            <a:xfrm>
              <a:off x="1956073" y="244783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grpSp>
      <p:grpSp>
        <p:nvGrpSpPr>
          <p:cNvPr id="8" name="Group 7"/>
          <p:cNvGrpSpPr/>
          <p:nvPr/>
        </p:nvGrpSpPr>
        <p:grpSpPr>
          <a:xfrm>
            <a:off x="1458916" y="3418825"/>
            <a:ext cx="6685578" cy="285824"/>
            <a:chOff x="1956073" y="2807800"/>
            <a:chExt cx="8845624" cy="288073"/>
          </a:xfrm>
        </p:grpSpPr>
        <p:sp>
          <p:nvSpPr>
            <p:cNvPr id="19" name="Rectangle 18"/>
            <p:cNvSpPr/>
            <p:nvPr/>
          </p:nvSpPr>
          <p:spPr>
            <a:xfrm>
              <a:off x="1956073" y="280787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23" name="TextBox 22"/>
            <p:cNvSpPr txBox="1"/>
            <p:nvPr/>
          </p:nvSpPr>
          <p:spPr>
            <a:xfrm>
              <a:off x="2022546" y="2807800"/>
              <a:ext cx="6033066" cy="259394"/>
            </a:xfrm>
            <a:prstGeom prst="rect">
              <a:avLst/>
            </a:prstGeom>
            <a:noFill/>
          </p:spPr>
          <p:txBody>
            <a:bodyPr wrap="none" lIns="36000" tIns="36000" rIns="36000" bIns="36000" rtlCol="0">
              <a:spAutoFit/>
            </a:bodyPr>
            <a:lstStyle/>
            <a:p>
              <a:r>
                <a:rPr lang="nl-BE" sz="1200" spc="-34" dirty="0">
                  <a:solidFill>
                    <a:schemeClr val="accent2"/>
                  </a:solidFill>
                </a:rPr>
                <a:t>Wat maakt dat sommigen al het werk hervatten tijdens de behandeling</a:t>
              </a:r>
            </a:p>
          </p:txBody>
        </p:sp>
      </p:grpSp>
      <p:grpSp>
        <p:nvGrpSpPr>
          <p:cNvPr id="9" name="Group 8"/>
          <p:cNvGrpSpPr/>
          <p:nvPr/>
        </p:nvGrpSpPr>
        <p:grpSpPr>
          <a:xfrm>
            <a:off x="1458916" y="3776055"/>
            <a:ext cx="6685578" cy="285824"/>
            <a:chOff x="1944713" y="3167840"/>
            <a:chExt cx="8845624" cy="288073"/>
          </a:xfrm>
        </p:grpSpPr>
        <p:sp>
          <p:nvSpPr>
            <p:cNvPr id="50" name="Rectangle 49"/>
            <p:cNvSpPr/>
            <p:nvPr/>
          </p:nvSpPr>
          <p:spPr>
            <a:xfrm>
              <a:off x="1944713" y="316791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51" name="TextBox 50"/>
            <p:cNvSpPr txBox="1"/>
            <p:nvPr/>
          </p:nvSpPr>
          <p:spPr>
            <a:xfrm>
              <a:off x="2011186" y="3167840"/>
              <a:ext cx="4768237" cy="259394"/>
            </a:xfrm>
            <a:prstGeom prst="rect">
              <a:avLst/>
            </a:prstGeom>
            <a:noFill/>
          </p:spPr>
          <p:txBody>
            <a:bodyPr wrap="none" lIns="36000" tIns="36000" rIns="36000" bIns="36000" rtlCol="0">
              <a:spAutoFit/>
            </a:bodyPr>
            <a:lstStyle/>
            <a:p>
              <a:r>
                <a:rPr lang="nl-BE" sz="1200" spc="-34" dirty="0">
                  <a:solidFill>
                    <a:schemeClr val="accent2"/>
                  </a:solidFill>
                </a:rPr>
                <a:t>Hoe ziet men de terugkeer in termen van taken en uren</a:t>
              </a:r>
            </a:p>
          </p:txBody>
        </p:sp>
      </p:grpSp>
      <p:grpSp>
        <p:nvGrpSpPr>
          <p:cNvPr id="10" name="Group 9"/>
          <p:cNvGrpSpPr/>
          <p:nvPr/>
        </p:nvGrpSpPr>
        <p:grpSpPr>
          <a:xfrm>
            <a:off x="1458916" y="4133283"/>
            <a:ext cx="6685578" cy="285824"/>
            <a:chOff x="1944713" y="3527880"/>
            <a:chExt cx="8845624" cy="288073"/>
          </a:xfrm>
        </p:grpSpPr>
        <p:sp>
          <p:nvSpPr>
            <p:cNvPr id="52" name="Rectangle 51"/>
            <p:cNvSpPr/>
            <p:nvPr/>
          </p:nvSpPr>
          <p:spPr>
            <a:xfrm>
              <a:off x="1944713" y="352795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53" name="TextBox 52"/>
            <p:cNvSpPr txBox="1"/>
            <p:nvPr/>
          </p:nvSpPr>
          <p:spPr>
            <a:xfrm>
              <a:off x="2011186" y="3527880"/>
              <a:ext cx="8543214" cy="259394"/>
            </a:xfrm>
            <a:prstGeom prst="rect">
              <a:avLst/>
            </a:prstGeom>
            <a:noFill/>
          </p:spPr>
          <p:txBody>
            <a:bodyPr wrap="none" lIns="36000" tIns="36000" rIns="36000" bIns="36000" rtlCol="0">
              <a:spAutoFit/>
            </a:bodyPr>
            <a:lstStyle/>
            <a:p>
              <a:r>
                <a:rPr lang="nl-BE" sz="1200" spc="-34" dirty="0">
                  <a:solidFill>
                    <a:schemeClr val="accent2"/>
                  </a:solidFill>
                </a:rPr>
                <a:t>Verwachtingen tegenover collega’s en naasten rond terugkeer en confrontatie met de realiteit nadien</a:t>
              </a:r>
            </a:p>
          </p:txBody>
        </p:sp>
      </p:grpSp>
      <p:grpSp>
        <p:nvGrpSpPr>
          <p:cNvPr id="11" name="Group 10"/>
          <p:cNvGrpSpPr/>
          <p:nvPr/>
        </p:nvGrpSpPr>
        <p:grpSpPr>
          <a:xfrm>
            <a:off x="1458916" y="3061599"/>
            <a:ext cx="6685578" cy="285824"/>
            <a:chOff x="1944713" y="3887920"/>
            <a:chExt cx="8845624" cy="288073"/>
          </a:xfrm>
        </p:grpSpPr>
        <p:sp>
          <p:nvSpPr>
            <p:cNvPr id="55" name="Rectangle 54"/>
            <p:cNvSpPr/>
            <p:nvPr/>
          </p:nvSpPr>
          <p:spPr>
            <a:xfrm>
              <a:off x="1944713" y="388799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56" name="TextBox 55"/>
            <p:cNvSpPr txBox="1"/>
            <p:nvPr/>
          </p:nvSpPr>
          <p:spPr>
            <a:xfrm>
              <a:off x="2011186" y="3887920"/>
              <a:ext cx="4877250" cy="259394"/>
            </a:xfrm>
            <a:prstGeom prst="rect">
              <a:avLst/>
            </a:prstGeom>
            <a:noFill/>
          </p:spPr>
          <p:txBody>
            <a:bodyPr wrap="none" lIns="36000" tIns="36000" rIns="36000" bIns="36000" rtlCol="0">
              <a:spAutoFit/>
            </a:bodyPr>
            <a:lstStyle/>
            <a:p>
              <a:r>
                <a:rPr lang="nl-BE" sz="1200" spc="-34" dirty="0">
                  <a:solidFill>
                    <a:schemeClr val="accent2"/>
                  </a:solidFill>
                </a:rPr>
                <a:t>Instrinsieke betekenis van ‘werk’ in het licht van de ziekte</a:t>
              </a:r>
            </a:p>
          </p:txBody>
        </p:sp>
      </p:grpSp>
      <p:grpSp>
        <p:nvGrpSpPr>
          <p:cNvPr id="12" name="Group 11"/>
          <p:cNvGrpSpPr/>
          <p:nvPr/>
        </p:nvGrpSpPr>
        <p:grpSpPr>
          <a:xfrm>
            <a:off x="1458916" y="4490512"/>
            <a:ext cx="6685578" cy="285824"/>
            <a:chOff x="1944713" y="4247960"/>
            <a:chExt cx="8845624" cy="288073"/>
          </a:xfrm>
        </p:grpSpPr>
        <p:sp>
          <p:nvSpPr>
            <p:cNvPr id="57" name="Rectangle 56"/>
            <p:cNvSpPr/>
            <p:nvPr/>
          </p:nvSpPr>
          <p:spPr>
            <a:xfrm>
              <a:off x="1944713" y="424803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58" name="TextBox 57"/>
            <p:cNvSpPr txBox="1"/>
            <p:nvPr/>
          </p:nvSpPr>
          <p:spPr>
            <a:xfrm>
              <a:off x="2011186" y="4247960"/>
              <a:ext cx="7246656" cy="259394"/>
            </a:xfrm>
            <a:prstGeom prst="rect">
              <a:avLst/>
            </a:prstGeom>
            <a:noFill/>
          </p:spPr>
          <p:txBody>
            <a:bodyPr wrap="none" lIns="36000" tIns="36000" rIns="36000" bIns="36000" rtlCol="0">
              <a:spAutoFit/>
            </a:bodyPr>
            <a:lstStyle/>
            <a:p>
              <a:r>
                <a:rPr lang="nl-BE" sz="1200" spc="-34" dirty="0">
                  <a:solidFill>
                    <a:schemeClr val="accent2"/>
                  </a:solidFill>
                </a:rPr>
                <a:t>De houding van de werkgever tegenover werkhervatting door de ogen van de patiënt</a:t>
              </a:r>
            </a:p>
          </p:txBody>
        </p:sp>
      </p:grpSp>
      <p:grpSp>
        <p:nvGrpSpPr>
          <p:cNvPr id="13" name="Group 12"/>
          <p:cNvGrpSpPr/>
          <p:nvPr/>
        </p:nvGrpSpPr>
        <p:grpSpPr>
          <a:xfrm>
            <a:off x="1458916" y="4847742"/>
            <a:ext cx="6685578" cy="285824"/>
            <a:chOff x="1944713" y="4608000"/>
            <a:chExt cx="8845624" cy="288073"/>
          </a:xfrm>
        </p:grpSpPr>
        <p:sp>
          <p:nvSpPr>
            <p:cNvPr id="59" name="Rectangle 58"/>
            <p:cNvSpPr/>
            <p:nvPr/>
          </p:nvSpPr>
          <p:spPr>
            <a:xfrm>
              <a:off x="1944713" y="460807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60" name="TextBox 59"/>
            <p:cNvSpPr txBox="1"/>
            <p:nvPr/>
          </p:nvSpPr>
          <p:spPr>
            <a:xfrm>
              <a:off x="2011186" y="4608000"/>
              <a:ext cx="4826095" cy="259394"/>
            </a:xfrm>
            <a:prstGeom prst="rect">
              <a:avLst/>
            </a:prstGeom>
            <a:noFill/>
          </p:spPr>
          <p:txBody>
            <a:bodyPr wrap="none" lIns="36000" tIns="36000" rIns="36000" bIns="36000" rtlCol="0">
              <a:spAutoFit/>
            </a:bodyPr>
            <a:lstStyle/>
            <a:p>
              <a:r>
                <a:rPr lang="nl-BE" sz="1200" spc="-34" dirty="0">
                  <a:solidFill>
                    <a:schemeClr val="accent2"/>
                  </a:solidFill>
                </a:rPr>
                <a:t>Evolutie van de verhouding tussen patient en werkgever</a:t>
              </a:r>
            </a:p>
          </p:txBody>
        </p:sp>
      </p:grpSp>
      <p:sp>
        <p:nvSpPr>
          <p:cNvPr id="45" name="Oval 44"/>
          <p:cNvSpPr/>
          <p:nvPr/>
        </p:nvSpPr>
        <p:spPr>
          <a:xfrm>
            <a:off x="1034434" y="2345438"/>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1</a:t>
            </a:r>
          </a:p>
        </p:txBody>
      </p:sp>
      <p:sp>
        <p:nvSpPr>
          <p:cNvPr id="46" name="Oval 45"/>
          <p:cNvSpPr/>
          <p:nvPr/>
        </p:nvSpPr>
        <p:spPr>
          <a:xfrm>
            <a:off x="1034434" y="2714428"/>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2</a:t>
            </a:r>
            <a:endParaRPr lang="en-US" sz="1200" b="1" dirty="0"/>
          </a:p>
        </p:txBody>
      </p:sp>
      <p:sp>
        <p:nvSpPr>
          <p:cNvPr id="47" name="Oval 46"/>
          <p:cNvSpPr/>
          <p:nvPr/>
        </p:nvSpPr>
        <p:spPr>
          <a:xfrm>
            <a:off x="1034434" y="3081721"/>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3</a:t>
            </a:r>
          </a:p>
        </p:txBody>
      </p:sp>
      <p:sp>
        <p:nvSpPr>
          <p:cNvPr id="48" name="Oval 47"/>
          <p:cNvSpPr/>
          <p:nvPr/>
        </p:nvSpPr>
        <p:spPr>
          <a:xfrm>
            <a:off x="1034434" y="3428885"/>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4</a:t>
            </a:r>
            <a:endParaRPr lang="en-US" sz="1200" b="1" dirty="0"/>
          </a:p>
        </p:txBody>
      </p:sp>
      <p:grpSp>
        <p:nvGrpSpPr>
          <p:cNvPr id="14" name="Group 13"/>
          <p:cNvGrpSpPr/>
          <p:nvPr/>
        </p:nvGrpSpPr>
        <p:grpSpPr>
          <a:xfrm>
            <a:off x="1458916" y="5562313"/>
            <a:ext cx="6685578" cy="285824"/>
            <a:chOff x="1944713" y="4968040"/>
            <a:chExt cx="8845624" cy="288073"/>
          </a:xfrm>
        </p:grpSpPr>
        <p:sp>
          <p:nvSpPr>
            <p:cNvPr id="61" name="Rectangle 60"/>
            <p:cNvSpPr/>
            <p:nvPr/>
          </p:nvSpPr>
          <p:spPr>
            <a:xfrm>
              <a:off x="1944713" y="496811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62" name="TextBox 61"/>
            <p:cNvSpPr txBox="1"/>
            <p:nvPr/>
          </p:nvSpPr>
          <p:spPr>
            <a:xfrm>
              <a:off x="2011186" y="4968040"/>
              <a:ext cx="5433526" cy="259394"/>
            </a:xfrm>
            <a:prstGeom prst="rect">
              <a:avLst/>
            </a:prstGeom>
            <a:noFill/>
          </p:spPr>
          <p:txBody>
            <a:bodyPr wrap="none" lIns="36000" tIns="36000" rIns="36000" bIns="36000" rtlCol="0">
              <a:spAutoFit/>
            </a:bodyPr>
            <a:lstStyle/>
            <a:p>
              <a:r>
                <a:rPr lang="nl-BE" sz="1200" spc="-34" dirty="0">
                  <a:solidFill>
                    <a:schemeClr val="accent2"/>
                  </a:solidFill>
                </a:rPr>
                <a:t>Hinderpalen die een snelle werkhervatting kunnen belemmeren</a:t>
              </a:r>
            </a:p>
          </p:txBody>
        </p:sp>
      </p:grpSp>
      <p:grpSp>
        <p:nvGrpSpPr>
          <p:cNvPr id="15" name="Group 14"/>
          <p:cNvGrpSpPr/>
          <p:nvPr/>
        </p:nvGrpSpPr>
        <p:grpSpPr>
          <a:xfrm>
            <a:off x="1458916" y="5204971"/>
            <a:ext cx="6685578" cy="285824"/>
            <a:chOff x="1944713" y="5328080"/>
            <a:chExt cx="8845624" cy="288073"/>
          </a:xfrm>
        </p:grpSpPr>
        <p:sp>
          <p:nvSpPr>
            <p:cNvPr id="63" name="Rectangle 62"/>
            <p:cNvSpPr/>
            <p:nvPr/>
          </p:nvSpPr>
          <p:spPr>
            <a:xfrm>
              <a:off x="1944713" y="5328153"/>
              <a:ext cx="8845624" cy="288000"/>
            </a:xfrm>
            <a:prstGeom prst="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l-BE"/>
            </a:p>
          </p:txBody>
        </p:sp>
        <p:sp>
          <p:nvSpPr>
            <p:cNvPr id="64" name="TextBox 63"/>
            <p:cNvSpPr txBox="1"/>
            <p:nvPr/>
          </p:nvSpPr>
          <p:spPr>
            <a:xfrm>
              <a:off x="2011186" y="5328080"/>
              <a:ext cx="4059933" cy="259394"/>
            </a:xfrm>
            <a:prstGeom prst="rect">
              <a:avLst/>
            </a:prstGeom>
            <a:noFill/>
          </p:spPr>
          <p:txBody>
            <a:bodyPr wrap="none" lIns="36000" tIns="36000" rIns="36000" bIns="36000" rtlCol="0">
              <a:spAutoFit/>
            </a:bodyPr>
            <a:lstStyle/>
            <a:p>
              <a:r>
                <a:rPr lang="nl-BE" sz="1200" spc="-34" dirty="0">
                  <a:solidFill>
                    <a:schemeClr val="accent2"/>
                  </a:solidFill>
                </a:rPr>
                <a:t>Beleving van de werkhervatting door de patiënt</a:t>
              </a:r>
            </a:p>
          </p:txBody>
        </p:sp>
      </p:grpSp>
      <p:sp>
        <p:nvSpPr>
          <p:cNvPr id="69" name="Oval 68"/>
          <p:cNvSpPr/>
          <p:nvPr/>
        </p:nvSpPr>
        <p:spPr>
          <a:xfrm>
            <a:off x="1034434" y="3784416"/>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5</a:t>
            </a:r>
          </a:p>
        </p:txBody>
      </p:sp>
      <p:sp>
        <p:nvSpPr>
          <p:cNvPr id="70" name="Oval 69"/>
          <p:cNvSpPr/>
          <p:nvPr/>
        </p:nvSpPr>
        <p:spPr>
          <a:xfrm>
            <a:off x="1034434" y="4153406"/>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6</a:t>
            </a:r>
          </a:p>
        </p:txBody>
      </p:sp>
      <p:sp>
        <p:nvSpPr>
          <p:cNvPr id="71" name="Oval 70"/>
          <p:cNvSpPr/>
          <p:nvPr/>
        </p:nvSpPr>
        <p:spPr>
          <a:xfrm>
            <a:off x="1034434" y="4520700"/>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7</a:t>
            </a:r>
          </a:p>
        </p:txBody>
      </p:sp>
      <p:sp>
        <p:nvSpPr>
          <p:cNvPr id="72" name="Oval 71"/>
          <p:cNvSpPr/>
          <p:nvPr/>
        </p:nvSpPr>
        <p:spPr>
          <a:xfrm>
            <a:off x="1034434" y="4867863"/>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8</a:t>
            </a:r>
          </a:p>
        </p:txBody>
      </p:sp>
      <p:sp>
        <p:nvSpPr>
          <p:cNvPr id="73" name="Oval 72"/>
          <p:cNvSpPr/>
          <p:nvPr/>
        </p:nvSpPr>
        <p:spPr>
          <a:xfrm>
            <a:off x="1034434" y="5225092"/>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9</a:t>
            </a:r>
            <a:endParaRPr lang="en-US" sz="1200" b="1" dirty="0"/>
          </a:p>
        </p:txBody>
      </p:sp>
      <p:sp>
        <p:nvSpPr>
          <p:cNvPr id="74" name="Oval 73"/>
          <p:cNvSpPr/>
          <p:nvPr/>
        </p:nvSpPr>
        <p:spPr>
          <a:xfrm>
            <a:off x="1034434" y="5592385"/>
            <a:ext cx="326544" cy="265768"/>
          </a:xfrm>
          <a:prstGeom prst="ellipse">
            <a:avLst/>
          </a:prstGeom>
          <a:solidFill>
            <a:schemeClr val="accent2"/>
          </a:solidFill>
          <a:ln w="76200">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sz="1200" b="1" dirty="0"/>
              <a:t>10</a:t>
            </a:r>
            <a:endParaRPr lang="en-US" sz="1200" b="1" dirty="0"/>
          </a:p>
        </p:txBody>
      </p:sp>
      <p:sp>
        <p:nvSpPr>
          <p:cNvPr id="16" name="Espace réservé du numéro de diapositive 15"/>
          <p:cNvSpPr>
            <a:spLocks noGrp="1"/>
          </p:cNvSpPr>
          <p:nvPr>
            <p:ph type="sldNum" sz="quarter" idx="16"/>
          </p:nvPr>
        </p:nvSpPr>
        <p:spPr/>
        <p:txBody>
          <a:bodyPr/>
          <a:lstStyle/>
          <a:p>
            <a:fld id="{8BA1D61E-DCAC-4F3F-A9E2-B5195B305580}" type="slidenum">
              <a:rPr lang="en-US" smtClean="0">
                <a:solidFill>
                  <a:srgbClr val="999999"/>
                </a:solidFill>
              </a:rPr>
              <a:pPr/>
              <a:t>9</a:t>
            </a:fld>
            <a:endParaRPr lang="en-US" dirty="0">
              <a:solidFill>
                <a:srgbClr val="999999"/>
              </a:solidFill>
            </a:endParaRPr>
          </a:p>
        </p:txBody>
      </p:sp>
    </p:spTree>
    <p:extLst>
      <p:ext uri="{BB962C8B-B14F-4D97-AF65-F5344CB8AC3E}">
        <p14:creationId xmlns:p14="http://schemas.microsoft.com/office/powerpoint/2010/main" val="496740122"/>
      </p:ext>
    </p:extLst>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BJP7kWUVX0mKprIvpUeAv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0LuSB1.MUGhmap0PmvZ_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mkD8wGL0BU.ghWTbgKWsp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QJMy5_V61UiwGlBn2yp0q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N5Cm9qHCR0CzwnKPaDDbU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1bjkipyGf0GPPAP0Xs2GJ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mBYox5JBTkKZPfYBJbdh7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Zu0AVJTwJEmhqiTBT0l1H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QFI6t2r9SUCtom6yUusKB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LOOuBbe1YUSjOyHglbW_F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0vhWwgA6uEy7g0JVuIwSW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G1CRixxfn0OIPzmkgTXta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UKR.nHJ2.ESeagyLDFlhv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p8FqA3bx0.0Sq31VONS4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ZwfnuWVRBUeUPlJDkyW_V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kR1B9huEk0i9uxlFFMlXL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xFPUvI4860W0HT4Ic2XGQ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U.pPt85c1EW6QupowDjpi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RUaBsv_Nx0Sape.pgz5Lk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EYcewP9Wt0O1kQvTMIB23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NMZ1sMEx406sQZaXZ4Z0l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8gUQpt.dtE.b_s_RnEhtag"/>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ZQkEHME120ixZpmZ9HgHK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x7MZREfFSkqYxgGnlwpkj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nK8I6wZHlEOWALZuNv3VH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E5KU8U5FFkizcQ8wxMkrK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C9ujqF4anUiRmpdckNnbe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yHAbl1oHBUax6Uvu8w3OS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YIzSpxVaT0mBXUBF1zxiA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XfwKIDig80CscqyY9y2hl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uX5auJq06kqNe5Bw6LpOhA"/>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rnt3v0ZMREax7SErzMt_S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XmWm3lBFsU.oHjc4TQxJd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GH0jDQIqeUOxP_hucdS9I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qWOld2xq8UWRVtEVYYJlo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1bkGqBTJE66aK1oq9TB5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v4nHWSleqUGu1mJdLXBcN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FAmD9Im9.Ui_b3Ud7ZRXww"/>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4536</TotalTime>
  <Words>1486</Words>
  <Application>Microsoft Office PowerPoint</Application>
  <PresentationFormat>Affichage à l'écran (4:3)</PresentationFormat>
  <Paragraphs>232</Paragraphs>
  <Slides>24</Slides>
  <Notes>2</Notes>
  <HiddenSlides>4</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24</vt:i4>
      </vt:variant>
    </vt:vector>
  </HeadingPairs>
  <TitlesOfParts>
    <vt:vector size="27" baseType="lpstr">
      <vt:lpstr>Urbain</vt:lpstr>
      <vt:lpstr>think-cell Slide</vt:lpstr>
      <vt:lpstr>Chart</vt:lpstr>
      <vt:lpstr>Recommandations pour favoriser la réintégration au travail des femmes atteintes d’un cancer du sein  Pr Ph. Mairiaux, Mme R. Van Rossem Avec le soutien du Fonds Pink Ribbon de la Fondation Roi Baudoin </vt:lpstr>
      <vt:lpstr>Sources de ces recommandations</vt:lpstr>
      <vt:lpstr>Design étude Pink Ribbon</vt:lpstr>
      <vt:lpstr>Public cible étude Pink Ribbon</vt:lpstr>
      <vt:lpstr>Profiel 44 deelnemers</vt:lpstr>
      <vt:lpstr>Entretiens au temps T2  (environ 9 mois après le diagnostic)</vt:lpstr>
      <vt:lpstr>Nood aan informatie en wenselijke tijdstip</vt:lpstr>
      <vt:lpstr>Méthodologie de l’enquête Sanoma </vt:lpstr>
      <vt:lpstr>(ex-)patienten borstkanker werden bevraagd over hun beleving van en houding tegenover werkhervatting</vt:lpstr>
      <vt:lpstr>Présentation PowerPoint</vt:lpstr>
      <vt:lpstr>Recommandations pratiques pour favoriser la réintégration au travail</vt:lpstr>
      <vt:lpstr>Recommandations pour les patientes</vt:lpstr>
      <vt:lpstr>Recommandations pour les patientes</vt:lpstr>
      <vt:lpstr>Recommandations pour les patientes</vt:lpstr>
      <vt:lpstr>Recommandations pour les employeurs et les entreprises</vt:lpstr>
      <vt:lpstr>Recommandations pour les employeurs et les entreprises</vt:lpstr>
      <vt:lpstr>Recommandations pour les employeurs et les entreprises</vt:lpstr>
      <vt:lpstr>Recommandations pour les employeurs et les entreprises</vt:lpstr>
      <vt:lpstr>Recommandations pour l’Inami</vt:lpstr>
      <vt:lpstr>Recommandations aux équipes oncologiques</vt:lpstr>
      <vt:lpstr>Recommandations aux équipes oncologiques</vt:lpstr>
      <vt:lpstr>Recommandations aux mutualités et aux médecins-conseils (MC)</vt:lpstr>
      <vt:lpstr>Recommandations aux mutualités et aux médecins-conseils (MC)</vt:lpstr>
      <vt:lpstr>Questions, suggestions ? Vragen, opmerkingen ?</vt:lpstr>
    </vt:vector>
  </TitlesOfParts>
  <Company>DSSP, ULg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Retour au travail après une absence de longue durée</dc:title>
  <dc:creator>nschippers</dc:creator>
  <cp:lastModifiedBy>Philippe MAIRIAUX</cp:lastModifiedBy>
  <cp:revision>342</cp:revision>
  <cp:lastPrinted>2016-04-14T12:43:45Z</cp:lastPrinted>
  <dcterms:created xsi:type="dcterms:W3CDTF">2012-02-01T08:15:37Z</dcterms:created>
  <dcterms:modified xsi:type="dcterms:W3CDTF">2016-11-09T18:08:03Z</dcterms:modified>
</cp:coreProperties>
</file>